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8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70" r:id="rId14"/>
    <p:sldId id="269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onkentes.gov.hu/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baid.org/" TargetMode="External"/><Relationship Id="rId13" Type="http://schemas.openxmlformats.org/officeDocument/2006/relationships/hyperlink" Target="http://www.jobbadni.hu/szeretethid" TargetMode="External"/><Relationship Id="rId3" Type="http://schemas.openxmlformats.org/officeDocument/2006/relationships/hyperlink" Target="http://www.i-dia.org/" TargetMode="External"/><Relationship Id="rId7" Type="http://schemas.openxmlformats.org/officeDocument/2006/relationships/hyperlink" Target="http://www.korhazionkentes.hu/" TargetMode="External"/><Relationship Id="rId12" Type="http://schemas.openxmlformats.org/officeDocument/2006/relationships/hyperlink" Target="http://www.otthonsegitunk.hu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caritas.org.hu/" TargetMode="External"/><Relationship Id="rId11" Type="http://schemas.openxmlformats.org/officeDocument/2006/relationships/hyperlink" Target="http://www.voroskereszt.hu/" TargetMode="External"/><Relationship Id="rId5" Type="http://schemas.openxmlformats.org/officeDocument/2006/relationships/hyperlink" Target="http://www.kapuprogram.hu/" TargetMode="External"/><Relationship Id="rId10" Type="http://schemas.openxmlformats.org/officeDocument/2006/relationships/hyperlink" Target="http://www.mtvsz.hu/jelentkezes.php" TargetMode="External"/><Relationship Id="rId4" Type="http://schemas.openxmlformats.org/officeDocument/2006/relationships/hyperlink" Target="http://www.hakosz.com/" TargetMode="External"/><Relationship Id="rId9" Type="http://schemas.openxmlformats.org/officeDocument/2006/relationships/hyperlink" Target="http://www.maltai.hu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71600" y="1472185"/>
            <a:ext cx="9448800" cy="1965960"/>
          </a:xfrm>
        </p:spPr>
        <p:txBody>
          <a:bodyPr>
            <a:normAutofit/>
          </a:bodyPr>
          <a:lstStyle/>
          <a:p>
            <a:pPr algn="ctr"/>
            <a:r>
              <a:rPr lang="hu-HU" sz="7200" b="1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Az önkéntesség</a:t>
            </a:r>
            <a:endParaRPr lang="hu-HU" sz="72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40481"/>
            <a:ext cx="9448800" cy="886968"/>
          </a:xfrm>
        </p:spPr>
        <p:txBody>
          <a:bodyPr>
            <a:normAutofit/>
          </a:bodyPr>
          <a:lstStyle/>
          <a:p>
            <a:pPr algn="ctr"/>
            <a:r>
              <a:rPr lang="hu-HU" sz="3600" b="1" i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„Jónak lenni jó…”</a:t>
            </a:r>
            <a:endParaRPr lang="hu-HU" sz="3600" b="1" i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5600" y="356617"/>
            <a:ext cx="8610600" cy="1179576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És még egy érdekesség…</a:t>
            </a:r>
            <a:endParaRPr lang="hu-HU" sz="36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609344"/>
            <a:ext cx="3547872" cy="4928615"/>
          </a:xfrm>
        </p:spPr>
        <p:txBody>
          <a:bodyPr>
            <a:normAutofit/>
          </a:bodyPr>
          <a:lstStyle/>
          <a:p>
            <a:r>
              <a:rPr lang="hu-HU" dirty="0"/>
              <a:t>A Magyar Madártani és Természetvédelmi Egyesület (MME) a </a:t>
            </a:r>
            <a:r>
              <a:rPr lang="hu-HU" dirty="0" smtClean="0"/>
              <a:t>magyarországi ornitológia </a:t>
            </a:r>
            <a:r>
              <a:rPr lang="hu-HU" dirty="0"/>
              <a:t>és madárvédelem </a:t>
            </a:r>
            <a:r>
              <a:rPr lang="hu-HU" b="1" i="1" dirty="0"/>
              <a:t>legnagyobb társadalmi szervezete</a:t>
            </a:r>
            <a:r>
              <a:rPr lang="hu-HU" dirty="0"/>
              <a:t>, amely 1974. január 6-án alakult </a:t>
            </a:r>
            <a:r>
              <a:rPr lang="hu-HU" dirty="0" smtClean="0"/>
              <a:t>meg.</a:t>
            </a:r>
          </a:p>
          <a:p>
            <a:r>
              <a:rPr lang="hu-HU" dirty="0"/>
              <a:t>Közép-Kelet-Európa </a:t>
            </a:r>
            <a:r>
              <a:rPr lang="hu-HU" b="1" i="1" dirty="0"/>
              <a:t>legnagyobb és legrégebben működő civil szervezete</a:t>
            </a:r>
            <a:r>
              <a:rPr lang="hu-HU" dirty="0"/>
              <a:t>, több ezer </a:t>
            </a:r>
            <a:r>
              <a:rPr lang="hu-HU" dirty="0" smtClean="0"/>
              <a:t>önkéntessel...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8" y="4739374"/>
            <a:ext cx="5452552" cy="1798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10" y="1536192"/>
            <a:ext cx="4765548" cy="26764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26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21024" y="356616"/>
            <a:ext cx="8247888" cy="1645920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hu-HU" sz="3600" dirty="0" err="1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csányi</a:t>
            </a:r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alapítvány jászberényi önkéntesei:</a:t>
            </a:r>
            <a:br>
              <a:rPr lang="hu-HU" sz="36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hu-HU" sz="2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Fülöpné Paksi Katalin És csörgő </a:t>
            </a:r>
            <a:r>
              <a:rPr lang="hu-HU" sz="24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terézia</a:t>
            </a:r>
            <a:endParaRPr lang="hu-HU" sz="2400" b="1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6" y="2773817"/>
            <a:ext cx="5334000" cy="35577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7802">
            <a:off x="6254496" y="2427213"/>
            <a:ext cx="5334000" cy="355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326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23032" y="292607"/>
            <a:ext cx="8610600" cy="960121"/>
          </a:xfrm>
        </p:spPr>
        <p:txBody>
          <a:bodyPr/>
          <a:lstStyle/>
          <a:p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Te mivel segíthetsz?</a:t>
            </a:r>
            <a:endParaRPr lang="hu-HU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30" y="4248151"/>
            <a:ext cx="3914774" cy="26098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771" y="4248150"/>
            <a:ext cx="4838700" cy="26098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204035"/>
            <a:ext cx="4526766" cy="301666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67" y="1204035"/>
            <a:ext cx="3391633" cy="302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7512" y="210313"/>
            <a:ext cx="10817352" cy="1188720"/>
          </a:xfrm>
        </p:spPr>
        <p:txBody>
          <a:bodyPr>
            <a:noAutofit/>
          </a:bodyPr>
          <a:lstStyle/>
          <a:p>
            <a:pPr algn="ctr"/>
            <a:r>
              <a:rPr lang="hu-HU" sz="54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Köszönöm a figyelmet!</a:t>
            </a:r>
            <a:endParaRPr lang="hu-HU" sz="54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184647" y="3355848"/>
            <a:ext cx="1216153" cy="1292352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141" y="1505826"/>
            <a:ext cx="6078093" cy="4059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19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6032" y="1225297"/>
            <a:ext cx="4544568" cy="1609343"/>
          </a:xfrm>
        </p:spPr>
        <p:txBody>
          <a:bodyPr>
            <a:noAutofit/>
          </a:bodyPr>
          <a:lstStyle/>
          <a:p>
            <a:pPr algn="ctr"/>
            <a:r>
              <a:rPr lang="hu-HU" sz="40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Az önkéntes munka szerepe</a:t>
            </a:r>
            <a:endParaRPr lang="hu-HU"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92" y="1115219"/>
            <a:ext cx="6858000" cy="5332987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1800" dirty="0"/>
              <a:t>Önkéntesnek számít, ha valaki mindenféle anyagi ellenszolgáltatás, fizetség nélkül végez munkát, szabad akaratából, úgy, hogy azzal másoknak jót tesz, s ezzel bizonyos szempontból jótékonykodik. </a:t>
            </a:r>
            <a:endParaRPr lang="hu-HU" sz="1800" dirty="0" smtClean="0"/>
          </a:p>
          <a:p>
            <a:pPr algn="ctr"/>
            <a:r>
              <a:rPr lang="hu-HU" sz="1800" dirty="0" smtClean="0"/>
              <a:t>A </a:t>
            </a:r>
            <a:r>
              <a:rPr lang="hu-HU" sz="1800" dirty="0"/>
              <a:t>tevékenység lehet rövid távú, hosszú távú, egyéni vagy csoportos, a lényeg, hogy olyan szervezetet támogasson, ami valamilyen közhasznú tevékenységet folytat. </a:t>
            </a:r>
          </a:p>
        </p:txBody>
      </p:sp>
    </p:spTree>
    <p:extLst>
      <p:ext uri="{BB962C8B-B14F-4D97-AF65-F5344CB8AC3E}">
        <p14:creationId xmlns:p14="http://schemas.microsoft.com/office/powerpoint/2010/main" val="235558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5600" y="1051559"/>
            <a:ext cx="8610600" cy="1271017"/>
          </a:xfrm>
        </p:spPr>
        <p:txBody>
          <a:bodyPr/>
          <a:lstStyle/>
          <a:p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Az Önkéntesek világnapja</a:t>
            </a:r>
            <a:endParaRPr lang="hu-HU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85800" y="2606040"/>
            <a:ext cx="10820400" cy="3612645"/>
          </a:xfrm>
        </p:spPr>
        <p:txBody>
          <a:bodyPr/>
          <a:lstStyle/>
          <a:p>
            <a:r>
              <a:rPr lang="hu-HU" dirty="0"/>
              <a:t>Az </a:t>
            </a:r>
            <a:r>
              <a:rPr lang="hu-HU" b="1" dirty="0"/>
              <a:t>önkéntesek nemzetközi világnapját</a:t>
            </a:r>
            <a:r>
              <a:rPr lang="hu-HU" dirty="0"/>
              <a:t> </a:t>
            </a:r>
            <a:r>
              <a:rPr lang="hu-HU" dirty="0" smtClean="0"/>
              <a:t>az Egyesült Nemzetek Szervezete kezdeményezte</a:t>
            </a:r>
            <a:r>
              <a:rPr lang="hu-HU" dirty="0"/>
              <a:t>. </a:t>
            </a:r>
            <a:endParaRPr lang="hu-HU" dirty="0" smtClean="0"/>
          </a:p>
          <a:p>
            <a:r>
              <a:rPr lang="hu-HU" dirty="0" smtClean="0"/>
              <a:t>Ezen </a:t>
            </a:r>
            <a:r>
              <a:rPr lang="hu-HU" dirty="0"/>
              <a:t>az emléknapon -</a:t>
            </a:r>
            <a:r>
              <a:rPr lang="hu-HU" dirty="0" smtClean="0"/>
              <a:t> december 5-én - azokat </a:t>
            </a:r>
            <a:r>
              <a:rPr lang="hu-HU" dirty="0"/>
              <a:t>a személyeket emelik ki, akik önkéntesen (anyagi ellenszolgáltatás nélkül) különféle mások számára hasznos tevékenységben vesznek részt. </a:t>
            </a:r>
            <a:endParaRPr lang="hu-HU" dirty="0" smtClean="0"/>
          </a:p>
          <a:p>
            <a:r>
              <a:rPr lang="hu-HU" dirty="0" smtClean="0"/>
              <a:t>Az </a:t>
            </a:r>
            <a:r>
              <a:rPr lang="hu-HU" dirty="0"/>
              <a:t>ENSZ Közgyűlése 1985. december 17-én foglalta határozatba az önkéntesek nemzetközi napjának megtartását, majd a világszervezet 2002. november 26-án újabb közgyűlési határozattal szólította fel a kormányokat, hogy támogassák az önkéntességet, a gazdasági és társadalmi fellendülés stratégiai eszközét. </a:t>
            </a:r>
          </a:p>
        </p:txBody>
      </p:sp>
    </p:spTree>
    <p:extLst>
      <p:ext uri="{BB962C8B-B14F-4D97-AF65-F5344CB8AC3E}">
        <p14:creationId xmlns:p14="http://schemas.microsoft.com/office/powerpoint/2010/main" val="32164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2336" y="1435608"/>
            <a:ext cx="4398264" cy="163677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Egyre népszerűbb az önkéntesség</a:t>
            </a:r>
            <a:endParaRPr lang="hu-HU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95582" y="1188720"/>
            <a:ext cx="6510618" cy="5385816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Az </a:t>
            </a:r>
            <a:r>
              <a:rPr lang="hu-HU" dirty="0"/>
              <a:t>önkéntesség általánosan és a fiatalok körében is egyre népszerűbb </a:t>
            </a:r>
            <a:r>
              <a:rPr lang="hu-HU" dirty="0" smtClean="0"/>
              <a:t>Magyarországon. </a:t>
            </a:r>
          </a:p>
          <a:p>
            <a:r>
              <a:rPr lang="hu-HU" dirty="0" smtClean="0"/>
              <a:t>A </a:t>
            </a:r>
            <a:r>
              <a:rPr lang="hu-HU" dirty="0"/>
              <a:t>teljes felnőtt magyar népességből </a:t>
            </a:r>
            <a:r>
              <a:rPr lang="hu-HU" b="1" dirty="0" smtClean="0"/>
              <a:t>3,6 </a:t>
            </a:r>
            <a:r>
              <a:rPr lang="hu-HU" b="1" dirty="0"/>
              <a:t>millióan </a:t>
            </a:r>
            <a:r>
              <a:rPr lang="hu-HU" b="1" dirty="0" err="1"/>
              <a:t>önkénteskedtek</a:t>
            </a:r>
            <a:r>
              <a:rPr lang="hu-HU" dirty="0"/>
              <a:t> már, a pályakezdő fiatalok, illetve az idősebb korosztály pedig átlag fölötti arányban aktív. </a:t>
            </a:r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megkérdezettek úgy tekintenek az önkéntességre, mint </a:t>
            </a:r>
            <a:r>
              <a:rPr lang="hu-HU" b="1" dirty="0"/>
              <a:t>világjobbító </a:t>
            </a:r>
            <a:r>
              <a:rPr lang="hu-HU" dirty="0"/>
              <a:t>tevékenységre, és állítják, hogy az önkéntesek jó példával járnak elől, többségük pedig úgy véli, hogy jó volna, ha életében legalább egyszer mindenki kipróbálná az önkéntességet.</a:t>
            </a:r>
          </a:p>
          <a:p>
            <a:r>
              <a:rPr lang="hu-HU" dirty="0"/>
              <a:t>Az önkéntes lehetőségekről a </a:t>
            </a:r>
            <a:r>
              <a:rPr lang="hu-HU" dirty="0">
                <a:hlinkClick r:id="rId2"/>
              </a:rPr>
              <a:t>www.onkentes.gov.hu</a:t>
            </a:r>
            <a:r>
              <a:rPr lang="hu-HU" dirty="0"/>
              <a:t> weboldalon tájékozódhatnak az érdeklődők.</a:t>
            </a:r>
          </a:p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6584" y="5870448"/>
            <a:ext cx="1005840" cy="466344"/>
          </a:xfrm>
        </p:spPr>
        <p:txBody>
          <a:bodyPr/>
          <a:lstStyle/>
          <a:p>
            <a:r>
              <a:rPr lang="hu-HU" dirty="0" err="1" smtClean="0"/>
              <a:t>kkk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34" y="4063062"/>
            <a:ext cx="4727448" cy="2040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618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2648" y="768096"/>
            <a:ext cx="10820399" cy="2980944"/>
          </a:xfrm>
        </p:spPr>
        <p:txBody>
          <a:bodyPr>
            <a:normAutofit fontScale="90000"/>
          </a:bodyPr>
          <a:lstStyle/>
          <a:p>
            <a:pPr algn="l"/>
            <a:r>
              <a:rPr lang="hu-HU" sz="2000" dirty="0" smtClean="0"/>
              <a:t>- Az </a:t>
            </a:r>
            <a:r>
              <a:rPr lang="hu-HU" sz="2000" dirty="0"/>
              <a:t>önkéntes tevékenység a társadalmi beilleszkedés és integráció egyik </a:t>
            </a:r>
            <a:r>
              <a:rPr lang="hu-HU" sz="2000" dirty="0" smtClean="0"/>
              <a:t>eszköze </a:t>
            </a:r>
            <a:br>
              <a:rPr lang="hu-HU" sz="2000" dirty="0" smtClean="0"/>
            </a:b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- Hozzájárul </a:t>
            </a:r>
            <a:r>
              <a:rPr lang="hu-HU" sz="2000" dirty="0"/>
              <a:t>egy összetartó társadalom kialakulásához, a bizalom és szolidaritás kialakításával, illetve a társadalmi tőke </a:t>
            </a:r>
            <a:r>
              <a:rPr lang="hu-HU" sz="2000" dirty="0" smtClean="0"/>
              <a:t>megteremtésével</a:t>
            </a:r>
            <a:br>
              <a:rPr lang="hu-HU" sz="2000" dirty="0" smtClean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 smtClean="0"/>
              <a:t>- Az </a:t>
            </a:r>
            <a:r>
              <a:rPr lang="hu-HU" sz="2000" dirty="0"/>
              <a:t>önkéntes tevékenység egy lehetőség arra, hogy bármilyen nemzetiségű, vallású, társadalmi-gazdasági </a:t>
            </a:r>
            <a:r>
              <a:rPr lang="hu-HU" sz="2000" dirty="0" smtClean="0"/>
              <a:t>hátterű </a:t>
            </a:r>
            <a:r>
              <a:rPr lang="hu-HU" sz="2000" dirty="0"/>
              <a:t>és korú ember hozzájárulhasson a </a:t>
            </a:r>
            <a:r>
              <a:rPr lang="hu-HU" sz="2000" dirty="0" smtClean="0"/>
              <a:t>pozitív változáshoz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24466" y="3675888"/>
            <a:ext cx="11167533" cy="1234440"/>
          </a:xfrm>
        </p:spPr>
        <p:txBody>
          <a:bodyPr>
            <a:normAutofit/>
          </a:bodyPr>
          <a:lstStyle/>
          <a:p>
            <a:r>
              <a:rPr lang="hu-HU" sz="40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Miért fontos az önkéntes tevékenység?</a:t>
            </a:r>
            <a:endParaRPr lang="hu-HU"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22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1207008"/>
            <a:ext cx="6873240" cy="1106424"/>
          </a:xfrm>
        </p:spPr>
        <p:txBody>
          <a:bodyPr/>
          <a:lstStyle/>
          <a:p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Önkéntes szervezetek</a:t>
            </a:r>
            <a:endParaRPr lang="hu-HU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r="27778"/>
          <a:stretch>
            <a:fillRect/>
          </a:stretch>
        </p:blipFill>
        <p:spPr>
          <a:xfrm>
            <a:off x="7559040" y="778673"/>
            <a:ext cx="3486912" cy="5467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85800" y="2313432"/>
            <a:ext cx="6873240" cy="4197096"/>
          </a:xfrm>
        </p:spPr>
        <p:txBody>
          <a:bodyPr>
            <a:normAutofit/>
          </a:bodyPr>
          <a:lstStyle/>
          <a:p>
            <a:r>
              <a:rPr lang="hu-HU" dirty="0"/>
              <a:t> </a:t>
            </a:r>
          </a:p>
          <a:p>
            <a:r>
              <a:rPr lang="hu-HU" dirty="0">
                <a:hlinkClick r:id="rId3" tooltip="DIA"/>
              </a:rPr>
              <a:t>Demokratikus Ifjúságért Alapítvány</a:t>
            </a:r>
            <a:endParaRPr lang="hu-HU" dirty="0"/>
          </a:p>
          <a:p>
            <a:r>
              <a:rPr lang="hu-HU" dirty="0">
                <a:hlinkClick r:id="rId4"/>
              </a:rPr>
              <a:t>Hallgatók a Közösség Szolgálatában</a:t>
            </a:r>
            <a:endParaRPr lang="hu-HU" dirty="0"/>
          </a:p>
          <a:p>
            <a:r>
              <a:rPr lang="hu-HU" dirty="0">
                <a:hlinkClick r:id="rId5"/>
              </a:rPr>
              <a:t>Kapu Program</a:t>
            </a:r>
            <a:endParaRPr lang="hu-HU" dirty="0"/>
          </a:p>
          <a:p>
            <a:r>
              <a:rPr lang="hu-HU" dirty="0">
                <a:hlinkClick r:id="rId6"/>
              </a:rPr>
              <a:t>Katolikus Karitász</a:t>
            </a:r>
            <a:endParaRPr lang="hu-HU" dirty="0"/>
          </a:p>
          <a:p>
            <a:r>
              <a:rPr lang="hu-HU" dirty="0">
                <a:hlinkClick r:id="rId7"/>
              </a:rPr>
              <a:t>Kórházi Önkéntes Segítő Szolgálat Alapítvány</a:t>
            </a:r>
            <a:endParaRPr lang="hu-HU" dirty="0"/>
          </a:p>
          <a:p>
            <a:r>
              <a:rPr lang="hu-HU" dirty="0">
                <a:hlinkClick r:id="rId8" tooltip="Magyar Baptista Szeretetszolgálat"/>
              </a:rPr>
              <a:t>Magyar Baptista Szeretetszolgálat</a:t>
            </a:r>
            <a:endParaRPr lang="hu-HU" dirty="0"/>
          </a:p>
          <a:p>
            <a:r>
              <a:rPr lang="hu-HU" dirty="0">
                <a:hlinkClick r:id="rId9"/>
              </a:rPr>
              <a:t>Magyar Máltai Szeretetszolgálat</a:t>
            </a:r>
            <a:endParaRPr lang="hu-HU" dirty="0"/>
          </a:p>
          <a:p>
            <a:r>
              <a:rPr lang="hu-HU" dirty="0">
                <a:hlinkClick r:id="rId10" tooltip="MTVSZ"/>
              </a:rPr>
              <a:t>Magyar Természetvédők Szövetsége</a:t>
            </a:r>
            <a:endParaRPr lang="hu-HU" dirty="0"/>
          </a:p>
          <a:p>
            <a:r>
              <a:rPr lang="hu-HU" dirty="0">
                <a:hlinkClick r:id="rId11"/>
              </a:rPr>
              <a:t>Magyar Vöröskereszt</a:t>
            </a:r>
            <a:endParaRPr lang="hu-HU" dirty="0"/>
          </a:p>
          <a:p>
            <a:r>
              <a:rPr lang="hu-HU" dirty="0">
                <a:hlinkClick r:id="rId12"/>
              </a:rPr>
              <a:t>Otthon Segítünk Alapítvány</a:t>
            </a:r>
            <a:endParaRPr lang="hu-HU" dirty="0"/>
          </a:p>
          <a:p>
            <a:r>
              <a:rPr lang="hu-HU" dirty="0">
                <a:hlinkClick r:id="rId13" tooltip="Szeretethíd"/>
              </a:rPr>
              <a:t>Szeretethíd Önkéntes Program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44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5600" y="210312"/>
            <a:ext cx="8610600" cy="1370261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Magyar Vöröskereszt</a:t>
            </a:r>
            <a:endParaRPr lang="hu-HU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10312" y="1883664"/>
            <a:ext cx="5809488" cy="4718303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/>
              <a:t>A</a:t>
            </a:r>
            <a:r>
              <a:rPr lang="hu-HU" dirty="0"/>
              <a:t> világ első, és egyben legnagyobb humanitárius szervezetének tagja</a:t>
            </a:r>
          </a:p>
          <a:p>
            <a:r>
              <a:rPr lang="hu-HU" dirty="0"/>
              <a:t>1881-ben alapították</a:t>
            </a:r>
          </a:p>
          <a:p>
            <a:r>
              <a:rPr lang="hu-HU" b="1" dirty="0" smtClean="0"/>
              <a:t>1971 </a:t>
            </a:r>
            <a:r>
              <a:rPr lang="hu-HU" dirty="0"/>
              <a:t>a</a:t>
            </a:r>
            <a:r>
              <a:rPr lang="hu-HU" dirty="0" smtClean="0"/>
              <a:t>lapszervezetből </a:t>
            </a:r>
            <a:r>
              <a:rPr lang="hu-HU" dirty="0"/>
              <a:t>áll</a:t>
            </a:r>
          </a:p>
          <a:p>
            <a:r>
              <a:rPr lang="hu-HU" b="1" dirty="0"/>
              <a:t>869 </a:t>
            </a:r>
            <a:r>
              <a:rPr lang="hu-HU" dirty="0"/>
              <a:t>a</a:t>
            </a:r>
            <a:r>
              <a:rPr lang="hu-HU" dirty="0" smtClean="0"/>
              <a:t>lkalmazottja </a:t>
            </a:r>
            <a:r>
              <a:rPr lang="hu-HU" dirty="0"/>
              <a:t>van</a:t>
            </a:r>
          </a:p>
          <a:p>
            <a:r>
              <a:rPr lang="hu-HU" b="1" dirty="0" smtClean="0"/>
              <a:t>114.779 </a:t>
            </a:r>
            <a:r>
              <a:rPr lang="hu-HU" dirty="0"/>
              <a:t>t</a:t>
            </a:r>
            <a:r>
              <a:rPr lang="hu-HU" dirty="0" smtClean="0"/>
              <a:t>agot </a:t>
            </a:r>
            <a:r>
              <a:rPr lang="hu-HU" dirty="0"/>
              <a:t>számlál</a:t>
            </a:r>
          </a:p>
          <a:p>
            <a:r>
              <a:rPr lang="hu-HU" b="1" dirty="0" smtClean="0"/>
              <a:t>18.011 </a:t>
            </a:r>
            <a:r>
              <a:rPr lang="hu-HU" dirty="0"/>
              <a:t>ö</a:t>
            </a:r>
            <a:r>
              <a:rPr lang="hu-HU" dirty="0" smtClean="0"/>
              <a:t>nkéntessel rendelkezik</a:t>
            </a:r>
          </a:p>
          <a:p>
            <a:r>
              <a:rPr lang="hu-HU" dirty="0"/>
              <a:t>Legismertebb tevékenységünk a véradások szervezése. </a:t>
            </a:r>
            <a:endParaRPr lang="hu-HU" dirty="0" smtClean="0"/>
          </a:p>
          <a:p>
            <a:r>
              <a:rPr lang="hu-HU" dirty="0" smtClean="0"/>
              <a:t>Naponta </a:t>
            </a:r>
            <a:r>
              <a:rPr lang="hu-HU" dirty="0"/>
              <a:t>mintegy 1800 véradót kell toboroznunk, hogy a biztonságos vérkészlet álljon rendelkezésre műtétekhez, baleseti sérültek ellátásához, vérkészítményekre, transzfúzióra szoruló betegek kezeléséhez.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1580573"/>
            <a:ext cx="3954780" cy="4896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026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24495" y="301753"/>
            <a:ext cx="10146186" cy="877823"/>
          </a:xfrm>
        </p:spPr>
        <p:txBody>
          <a:bodyPr/>
          <a:lstStyle/>
          <a:p>
            <a:pPr algn="ctr"/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Jászsági fiatalok önkéntes csapata</a:t>
            </a:r>
            <a:endParaRPr lang="hu-HU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1261872" y="1591056"/>
            <a:ext cx="4901184" cy="3310128"/>
          </a:xfrm>
        </p:spPr>
        <p:txBody>
          <a:bodyPr>
            <a:noAutofit/>
          </a:bodyPr>
          <a:lstStyle/>
          <a:p>
            <a:r>
              <a:rPr lang="hu-HU" sz="2000" dirty="0" smtClean="0"/>
              <a:t>- 11 </a:t>
            </a:r>
            <a:r>
              <a:rPr lang="hu-HU" sz="2000" dirty="0"/>
              <a:t>évvel ezelőtt </a:t>
            </a:r>
            <a:r>
              <a:rPr lang="hu-HU" sz="2000" dirty="0" smtClean="0"/>
              <a:t>alakult </a:t>
            </a:r>
            <a:r>
              <a:rPr lang="hu-HU" sz="2000" dirty="0"/>
              <a:t>a Jászsági Fiatalok Önkéntes Csapat Egyesülete. </a:t>
            </a:r>
            <a:endParaRPr lang="hu-HU" sz="2000" dirty="0" smtClean="0"/>
          </a:p>
          <a:p>
            <a:r>
              <a:rPr lang="hu-HU" sz="2000" dirty="0" smtClean="0"/>
              <a:t>- A </a:t>
            </a:r>
            <a:r>
              <a:rPr lang="hu-HU" sz="2000" dirty="0" err="1"/>
              <a:t>jászapáti</a:t>
            </a:r>
            <a:r>
              <a:rPr lang="hu-HU" sz="2000" dirty="0"/>
              <a:t> központú kezdeményezés már rengeteg hátrányos helyzetű családon, beteg kisgyermeken segített a maga módján: önzetlen szeretettel, hittel, ruha- és játékadománnyal, és sok egyéb mellett a műanyagkupakokból befolyt összeggel. 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600">
            <a:off x="7509064" y="1610299"/>
            <a:ext cx="3397395" cy="45298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04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62856" y="438912"/>
            <a:ext cx="7452360" cy="1399033"/>
          </a:xfrm>
        </p:spPr>
        <p:txBody>
          <a:bodyPr>
            <a:normAutofit/>
          </a:bodyPr>
          <a:lstStyle/>
          <a:p>
            <a:pPr algn="ctr"/>
            <a:r>
              <a:rPr lang="hu-HU" sz="36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Mentőkutyás szolgálat  </a:t>
            </a:r>
            <a:r>
              <a:rPr lang="hu-HU" sz="3600" dirty="0" err="1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jászberény</a:t>
            </a:r>
            <a:endParaRPr lang="hu-HU" sz="36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19456" y="2194559"/>
            <a:ext cx="5800344" cy="4251961"/>
          </a:xfrm>
        </p:spPr>
        <p:txBody>
          <a:bodyPr/>
          <a:lstStyle/>
          <a:p>
            <a:r>
              <a:rPr lang="hu-HU" dirty="0"/>
              <a:t>A Mentőkutyás Szolgálat díjmentesen riasztható:</a:t>
            </a:r>
          </a:p>
          <a:p>
            <a:r>
              <a:rPr lang="hu-HU" b="1" dirty="0"/>
              <a:t>terepen elkóborolt</a:t>
            </a:r>
            <a:r>
              <a:rPr lang="hu-HU" dirty="0"/>
              <a:t> gyerekek, idősek, betegek, fogyatékosok stb.,</a:t>
            </a:r>
          </a:p>
          <a:p>
            <a:r>
              <a:rPr lang="hu-HU" dirty="0"/>
              <a:t>repülőgép-szerencsétlenség, vonatbaleset, vagy egyéb ok miatt </a:t>
            </a:r>
            <a:r>
              <a:rPr lang="hu-HU" b="1" dirty="0"/>
              <a:t>terepen szétszóródott</a:t>
            </a:r>
            <a:r>
              <a:rPr lang="hu-HU" dirty="0"/>
              <a:t> áldozatok,</a:t>
            </a:r>
          </a:p>
          <a:p>
            <a:r>
              <a:rPr lang="hu-HU" dirty="0"/>
              <a:t>gázrobbanás, földrengés, vagy egyéb ok miatt </a:t>
            </a:r>
            <a:r>
              <a:rPr lang="hu-HU" b="1" dirty="0"/>
              <a:t>romok alá rekedt túlélők felkutatása céljából</a:t>
            </a:r>
            <a:r>
              <a:rPr lang="hu-HU" dirty="0"/>
              <a:t>.</a:t>
            </a:r>
          </a:p>
          <a:p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1"/>
            <a:ext cx="5682811" cy="3790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818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zcsík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25FAFED43CAC8E44A882AC9E706A5E1F" ma:contentTypeVersion="13" ma:contentTypeDescription="Új dokumentum létrehozása." ma:contentTypeScope="" ma:versionID="feff1451f5f0b42c88ddee7f5b3b6d45">
  <xsd:schema xmlns:xsd="http://www.w3.org/2001/XMLSchema" xmlns:xs="http://www.w3.org/2001/XMLSchema" xmlns:p="http://schemas.microsoft.com/office/2006/metadata/properties" xmlns:ns3="3bf0dd13-b308-455c-bc7d-bf52d5856807" xmlns:ns4="518aa51b-c78e-41b5-8244-bc6449e8b979" targetNamespace="http://schemas.microsoft.com/office/2006/metadata/properties" ma:root="true" ma:fieldsID="30cd077d26682675944fcf157abb286a" ns3:_="" ns4:_="">
    <xsd:import namespace="3bf0dd13-b308-455c-bc7d-bf52d5856807"/>
    <xsd:import namespace="518aa51b-c78e-41b5-8244-bc6449e8b9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0dd13-b308-455c-bc7d-bf52d58568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aa51b-c78e-41b5-8244-bc6449e8b97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623334-D49D-4C7F-91BD-7C094C13AA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920062-13D3-4647-A3E3-C1FC0154DD52}">
  <ds:schemaRefs>
    <ds:schemaRef ds:uri="http://purl.org/dc/terms/"/>
    <ds:schemaRef ds:uri="http://schemas.microsoft.com/office/2006/documentManagement/types"/>
    <ds:schemaRef ds:uri="http://purl.org/dc/elements/1.1/"/>
    <ds:schemaRef ds:uri="518aa51b-c78e-41b5-8244-bc6449e8b979"/>
    <ds:schemaRef ds:uri="3bf0dd13-b308-455c-bc7d-bf52d5856807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56B740-F796-4F81-AECA-B695AF49D8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f0dd13-b308-455c-bc7d-bf52d5856807"/>
    <ds:schemaRef ds:uri="518aa51b-c78e-41b5-8244-bc6449e8b9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TM04033937[[fn=Kondenzcsík]]</Template>
  <TotalTime>102</TotalTime>
  <Words>567</Words>
  <Application>Microsoft Office PowerPoint</Application>
  <PresentationFormat>Szélesvásznú</PresentationFormat>
  <Paragraphs>53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Comic Sans MS</vt:lpstr>
      <vt:lpstr>Kondenzcsík</vt:lpstr>
      <vt:lpstr>Az önkéntesség</vt:lpstr>
      <vt:lpstr>Az önkéntes munka szerepe</vt:lpstr>
      <vt:lpstr>Az Önkéntesek világnapja</vt:lpstr>
      <vt:lpstr>Egyre népszerűbb az önkéntesség</vt:lpstr>
      <vt:lpstr>- Az önkéntes tevékenység a társadalmi beilleszkedés és integráció egyik eszköze   - Hozzájárul egy összetartó társadalom kialakulásához, a bizalom és szolidaritás kialakításával, illetve a társadalmi tőke megteremtésével  - Az önkéntes tevékenység egy lehetőség arra, hogy bármilyen nemzetiségű, vallású, társadalmi-gazdasági hátterű és korú ember hozzájárulhasson a pozitív változáshoz </vt:lpstr>
      <vt:lpstr>Önkéntes szervezetek</vt:lpstr>
      <vt:lpstr>Magyar Vöröskereszt</vt:lpstr>
      <vt:lpstr>Jászsági fiatalok önkéntes csapata</vt:lpstr>
      <vt:lpstr>Mentőkutyás szolgálat  jászberény</vt:lpstr>
      <vt:lpstr>És még egy érdekesség…</vt:lpstr>
      <vt:lpstr>A csányi alapítvány jászberényi önkéntesei: Fülöpné Paksi Katalin És csörgő terézia</vt:lpstr>
      <vt:lpstr>Te mivel segíthetsz?</vt:lpstr>
      <vt:lpstr>Köszönöm a figyelmet!</vt:lpstr>
    </vt:vector>
  </TitlesOfParts>
  <Company>Csányi Alapítvány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önkéntesség</dc:title>
  <dc:creator>Hábenciusné Balla Andrea</dc:creator>
  <cp:lastModifiedBy>Hábenciusné Balla Andrea</cp:lastModifiedBy>
  <cp:revision>14</cp:revision>
  <dcterms:created xsi:type="dcterms:W3CDTF">2020-11-16T08:48:00Z</dcterms:created>
  <dcterms:modified xsi:type="dcterms:W3CDTF">2020-11-23T13:55:44Z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0x01010025FAFED43CAC8E44A882AC9E706A5E1F</vt:lpwstr>
  </property>
</Properties>
</file>