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6901"/>
    <a:srgbClr val="A0F703"/>
    <a:srgbClr val="672F01"/>
    <a:srgbClr val="5F4B01"/>
    <a:srgbClr val="8BD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9436-B938-4D9C-8C30-8B3335E716D6}" type="datetimeFigureOut">
              <a:rPr lang="hu-HU" smtClean="0"/>
              <a:t>2021.02.11.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E981-D221-4D75-A716-A252854AAE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2876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9436-B938-4D9C-8C30-8B3335E716D6}" type="datetimeFigureOut">
              <a:rPr lang="hu-HU" smtClean="0"/>
              <a:t>2021.02.11.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E981-D221-4D75-A716-A252854AAE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9314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9436-B938-4D9C-8C30-8B3335E716D6}" type="datetimeFigureOut">
              <a:rPr lang="hu-HU" smtClean="0"/>
              <a:t>2021.02.11.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E981-D221-4D75-A716-A252854AAE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9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9436-B938-4D9C-8C30-8B3335E716D6}" type="datetimeFigureOut">
              <a:rPr lang="hu-HU" smtClean="0"/>
              <a:t>2021.02.11.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E981-D221-4D75-A716-A252854AAE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765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9436-B938-4D9C-8C30-8B3335E716D6}" type="datetimeFigureOut">
              <a:rPr lang="hu-HU" smtClean="0"/>
              <a:t>2021.02.11.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E981-D221-4D75-A716-A252854AAE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554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9436-B938-4D9C-8C30-8B3335E716D6}" type="datetimeFigureOut">
              <a:rPr lang="hu-HU" smtClean="0"/>
              <a:t>2021.02.11.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E981-D221-4D75-A716-A252854AAE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751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9436-B938-4D9C-8C30-8B3335E716D6}" type="datetimeFigureOut">
              <a:rPr lang="hu-HU" smtClean="0"/>
              <a:t>2021.02.11.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E981-D221-4D75-A716-A252854AAE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3735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9436-B938-4D9C-8C30-8B3335E716D6}" type="datetimeFigureOut">
              <a:rPr lang="hu-HU" smtClean="0"/>
              <a:t>2021.02.11.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E981-D221-4D75-A716-A252854AAE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9196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9436-B938-4D9C-8C30-8B3335E716D6}" type="datetimeFigureOut">
              <a:rPr lang="hu-HU" smtClean="0"/>
              <a:t>2021.02.11.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E981-D221-4D75-A716-A252854AAE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3727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9436-B938-4D9C-8C30-8B3335E716D6}" type="datetimeFigureOut">
              <a:rPr lang="hu-HU" smtClean="0"/>
              <a:t>2021.02.11.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E981-D221-4D75-A716-A252854AAE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1553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9436-B938-4D9C-8C30-8B3335E716D6}" type="datetimeFigureOut">
              <a:rPr lang="hu-HU" smtClean="0"/>
              <a:t>2021.02.11.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E981-D221-4D75-A716-A252854AAE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371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99436-B938-4D9C-8C30-8B3335E716D6}" type="datetimeFigureOut">
              <a:rPr lang="hu-HU" smtClean="0"/>
              <a:t>2021.02.11.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7E981-D221-4D75-A716-A252854AAE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715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1600" y="-697492"/>
            <a:ext cx="12522201" cy="8227583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544233" y="1312864"/>
            <a:ext cx="6587067" cy="131286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hu-HU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Hajta</a:t>
            </a:r>
            <a:r>
              <a:rPr lang="hu-H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túra</a:t>
            </a:r>
            <a:endParaRPr lang="hu-H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544233" y="2578630"/>
            <a:ext cx="6587067" cy="83766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Készítette: Füle Viktória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6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75000"/>
              </a:schemeClr>
            </a:gs>
            <a:gs pos="0">
              <a:srgbClr val="856901"/>
            </a:gs>
            <a:gs pos="55000">
              <a:schemeClr val="accent6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gradFill>
            <a:gsLst>
              <a:gs pos="71000">
                <a:schemeClr val="accent6">
                  <a:lumMod val="75000"/>
                </a:schemeClr>
              </a:gs>
              <a:gs pos="0">
                <a:srgbClr val="672F01"/>
              </a:gs>
              <a:gs pos="37000">
                <a:srgbClr val="856901"/>
              </a:gs>
              <a:gs pos="99000">
                <a:schemeClr val="accent6">
                  <a:lumMod val="60000"/>
                  <a:lumOff val="40000"/>
                </a:schemeClr>
              </a:gs>
            </a:gsLst>
            <a:lin ang="13500000" scaled="1"/>
          </a:gradFill>
          <a:effectLst>
            <a:outerShdw blurRad="165100" dist="1778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u-HU" dirty="0" smtClean="0"/>
              <a:t>Miről is szól?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5613400" cy="4351338"/>
          </a:xfrm>
          <a:gradFill>
            <a:gsLst>
              <a:gs pos="71000">
                <a:schemeClr val="accent6">
                  <a:lumMod val="75000"/>
                </a:schemeClr>
              </a:gs>
              <a:gs pos="0">
                <a:srgbClr val="672F01"/>
              </a:gs>
              <a:gs pos="37000">
                <a:srgbClr val="856901"/>
              </a:gs>
              <a:gs pos="99000">
                <a:schemeClr val="accent6">
                  <a:lumMod val="60000"/>
                  <a:lumOff val="40000"/>
                </a:schemeClr>
              </a:gs>
            </a:gsLst>
            <a:lin ang="13500000" scaled="1"/>
          </a:gradFill>
          <a:effectLst>
            <a:outerShdw blurRad="292100" dist="419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Hajta</a:t>
            </a:r>
            <a:r>
              <a:rPr lang="hu-HU" dirty="0" smtClean="0"/>
              <a:t> túra egy helyi kezdeményezés</a:t>
            </a:r>
          </a:p>
          <a:p>
            <a:r>
              <a:rPr lang="hu-HU" dirty="0" smtClean="0"/>
              <a:t>Gyalogos illetve kerékpáros útvonalak</a:t>
            </a:r>
          </a:p>
          <a:p>
            <a:r>
              <a:rPr lang="hu-HU" dirty="0" smtClean="0"/>
              <a:t>A Zagyva folyó mentén</a:t>
            </a:r>
          </a:p>
          <a:p>
            <a:r>
              <a:rPr lang="hu-HU" dirty="0" smtClean="0"/>
              <a:t>Bárki részt vehet rajta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059" y="1825625"/>
            <a:ext cx="4643741" cy="3257550"/>
          </a:xfrm>
          <a:prstGeom prst="rect">
            <a:avLst/>
          </a:prstGeom>
          <a:effectLst>
            <a:reflection blurRad="6350" stA="56000" endPos="55000" dir="5400000" sy="-100000" algn="bl" rotWithShape="0"/>
            <a:softEdge rad="381000"/>
          </a:effectLst>
        </p:spPr>
      </p:pic>
    </p:spTree>
    <p:extLst>
      <p:ext uri="{BB962C8B-B14F-4D97-AF65-F5344CB8AC3E}">
        <p14:creationId xmlns:p14="http://schemas.microsoft.com/office/powerpoint/2010/main" val="722518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75000"/>
              </a:schemeClr>
            </a:gs>
            <a:gs pos="0">
              <a:srgbClr val="856901"/>
            </a:gs>
            <a:gs pos="56000">
              <a:schemeClr val="accent6">
                <a:lumMod val="60000"/>
                <a:lumOff val="4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gradFill>
            <a:gsLst>
              <a:gs pos="71000">
                <a:schemeClr val="accent6">
                  <a:lumMod val="75000"/>
                </a:schemeClr>
              </a:gs>
              <a:gs pos="0">
                <a:srgbClr val="672F01"/>
              </a:gs>
              <a:gs pos="37000">
                <a:srgbClr val="856901"/>
              </a:gs>
              <a:gs pos="99000">
                <a:schemeClr val="accent6">
                  <a:lumMod val="60000"/>
                  <a:lumOff val="40000"/>
                </a:schemeClr>
              </a:gs>
            </a:gsLst>
            <a:lin ang="13500000" scaled="1"/>
          </a:gradFill>
          <a:effectLst>
            <a:outerShdw blurRad="165100" dist="165100" dir="2700000" algn="tl" rotWithShape="0">
              <a:prstClr val="black">
                <a:alpha val="41000"/>
              </a:prstClr>
            </a:outerShdw>
          </a:effectLst>
        </p:spPr>
        <p:txBody>
          <a:bodyPr/>
          <a:lstStyle/>
          <a:p>
            <a:r>
              <a:rPr lang="hu-HU" dirty="0" smtClean="0"/>
              <a:t>Egyéb infók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5575300" cy="4351338"/>
          </a:xfrm>
          <a:gradFill>
            <a:gsLst>
              <a:gs pos="71000">
                <a:schemeClr val="accent6">
                  <a:lumMod val="75000"/>
                </a:schemeClr>
              </a:gs>
              <a:gs pos="0">
                <a:srgbClr val="672F01"/>
              </a:gs>
              <a:gs pos="37000">
                <a:srgbClr val="856901"/>
              </a:gs>
              <a:gs pos="99000">
                <a:schemeClr val="accent6">
                  <a:lumMod val="60000"/>
                  <a:lumOff val="40000"/>
                </a:schemeClr>
              </a:gs>
            </a:gsLst>
            <a:lin ang="13500000" scaled="1"/>
          </a:gradFill>
          <a:effectLst>
            <a:outerShdw blurRad="317500" dist="317500" dir="2700000" algn="tl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r>
              <a:rPr lang="hu-HU" dirty="0" smtClean="0"/>
              <a:t>Immáron 3 évtizede minden évben megrendezik</a:t>
            </a:r>
          </a:p>
          <a:p>
            <a:r>
              <a:rPr lang="hu-HU" dirty="0" smtClean="0"/>
              <a:t>Eredetileg kislétszámú rendezvény volt, de azóta évente rengetegen megmérettetik magukat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799" y="1825625"/>
            <a:ext cx="4699001" cy="3316773"/>
          </a:xfrm>
          <a:prstGeom prst="rect">
            <a:avLst/>
          </a:prstGeom>
          <a:effectLst>
            <a:reflection blurRad="6350" stA="50000" endA="300" endPos="55000" dir="5400000" sy="-100000" algn="bl" rotWithShape="0"/>
            <a:softEdge rad="330200"/>
          </a:effectLst>
        </p:spPr>
      </p:pic>
    </p:spTree>
    <p:extLst>
      <p:ext uri="{BB962C8B-B14F-4D97-AF65-F5344CB8AC3E}">
        <p14:creationId xmlns:p14="http://schemas.microsoft.com/office/powerpoint/2010/main" val="28576371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75000"/>
              </a:schemeClr>
            </a:gs>
            <a:gs pos="0">
              <a:srgbClr val="856901"/>
            </a:gs>
            <a:gs pos="50000">
              <a:schemeClr val="accent6">
                <a:lumMod val="60000"/>
                <a:lumOff val="4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gradFill>
            <a:gsLst>
              <a:gs pos="71000">
                <a:schemeClr val="accent6">
                  <a:lumMod val="75000"/>
                </a:schemeClr>
              </a:gs>
              <a:gs pos="0">
                <a:srgbClr val="672F01"/>
              </a:gs>
              <a:gs pos="37000">
                <a:srgbClr val="856901"/>
              </a:gs>
              <a:gs pos="99000">
                <a:schemeClr val="accent6">
                  <a:lumMod val="60000"/>
                  <a:lumOff val="40000"/>
                </a:schemeClr>
              </a:gs>
            </a:gsLst>
            <a:lin ang="13500000" scaled="1"/>
          </a:gradFill>
          <a:effectLst>
            <a:outerShdw blurRad="127000" dist="177800" dir="2700000" algn="tl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r>
              <a:rPr lang="hu-HU" dirty="0" smtClean="0"/>
              <a:t>A túra célja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1825625"/>
            <a:ext cx="5715001" cy="4351338"/>
          </a:xfrm>
          <a:gradFill>
            <a:gsLst>
              <a:gs pos="71000">
                <a:schemeClr val="accent6">
                  <a:lumMod val="75000"/>
                </a:schemeClr>
              </a:gs>
              <a:gs pos="0">
                <a:srgbClr val="672F01"/>
              </a:gs>
              <a:gs pos="37000">
                <a:srgbClr val="856901"/>
              </a:gs>
              <a:gs pos="99000">
                <a:schemeClr val="accent6">
                  <a:lumMod val="60000"/>
                  <a:lumOff val="40000"/>
                </a:schemeClr>
              </a:gs>
            </a:gsLst>
            <a:lin ang="13500000" scaled="1"/>
          </a:gradFill>
          <a:effectLst>
            <a:outerShdw blurRad="241300" dist="342900" dir="2700000" algn="tl" rotWithShape="0">
              <a:prstClr val="black">
                <a:alpha val="48000"/>
              </a:prstClr>
            </a:outerShdw>
          </a:effectLst>
        </p:spPr>
        <p:txBody>
          <a:bodyPr/>
          <a:lstStyle/>
          <a:p>
            <a:r>
              <a:rPr lang="hu-HU" dirty="0" smtClean="0"/>
              <a:t>A Zagyvamenti, jászberényi és </a:t>
            </a:r>
            <a:r>
              <a:rPr lang="hu-HU" dirty="0" err="1" smtClean="0"/>
              <a:t>jászfelsőszentgyörgyi</a:t>
            </a:r>
            <a:r>
              <a:rPr lang="hu-HU" dirty="0" smtClean="0"/>
              <a:t> </a:t>
            </a:r>
            <a:r>
              <a:rPr lang="hu-HU" dirty="0" err="1" smtClean="0"/>
              <a:t>Hajta</a:t>
            </a:r>
            <a:r>
              <a:rPr lang="hu-HU" dirty="0" smtClean="0"/>
              <a:t> Természetvédelmi Területeinek megismerése</a:t>
            </a:r>
          </a:p>
          <a:p>
            <a:r>
              <a:rPr lang="hu-HU" dirty="0" smtClean="0"/>
              <a:t>Egy testmozgást szerető közösség kialakítása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783" y="1825625"/>
            <a:ext cx="4314017" cy="3914776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304800"/>
          </a:effectLst>
        </p:spPr>
      </p:pic>
    </p:spTree>
    <p:extLst>
      <p:ext uri="{BB962C8B-B14F-4D97-AF65-F5344CB8AC3E}">
        <p14:creationId xmlns:p14="http://schemas.microsoft.com/office/powerpoint/2010/main" val="5949542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75000"/>
              </a:schemeClr>
            </a:gs>
            <a:gs pos="0">
              <a:srgbClr val="856901"/>
            </a:gs>
            <a:gs pos="54000">
              <a:schemeClr val="accent6">
                <a:lumMod val="60000"/>
                <a:lumOff val="4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gradFill>
            <a:gsLst>
              <a:gs pos="71000">
                <a:schemeClr val="accent6">
                  <a:lumMod val="75000"/>
                </a:schemeClr>
              </a:gs>
              <a:gs pos="0">
                <a:srgbClr val="672F01"/>
              </a:gs>
              <a:gs pos="37000">
                <a:srgbClr val="85690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3500000" scaled="1"/>
          </a:gradFill>
          <a:effectLst>
            <a:outerShdw blurRad="127000" dist="1905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u-HU" dirty="0" smtClean="0"/>
              <a:t>Útvonalak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1825625"/>
            <a:ext cx="5596468" cy="4351338"/>
          </a:xfrm>
          <a:gradFill>
            <a:gsLst>
              <a:gs pos="71000">
                <a:schemeClr val="accent6">
                  <a:lumMod val="75000"/>
                </a:schemeClr>
              </a:gs>
              <a:gs pos="0">
                <a:srgbClr val="672F01"/>
              </a:gs>
              <a:gs pos="37000">
                <a:srgbClr val="856901"/>
              </a:gs>
              <a:gs pos="99000">
                <a:schemeClr val="accent6">
                  <a:lumMod val="60000"/>
                  <a:lumOff val="40000"/>
                </a:schemeClr>
              </a:gs>
            </a:gsLst>
            <a:lin ang="13500000" scaled="1"/>
          </a:gradFill>
          <a:effectLst>
            <a:outerShdw blurRad="215900" dist="317500" dir="2700000" algn="tl" rotWithShape="0">
              <a:prstClr val="black">
                <a:alpha val="42000"/>
              </a:prstClr>
            </a:outerShdw>
          </a:effectLst>
        </p:spPr>
        <p:txBody>
          <a:bodyPr/>
          <a:lstStyle/>
          <a:p>
            <a:r>
              <a:rPr lang="hu-HU" dirty="0" smtClean="0"/>
              <a:t>A túra távjai: 18 km, 32 km, 50 km</a:t>
            </a:r>
          </a:p>
          <a:p>
            <a:r>
              <a:rPr lang="hu-HU" dirty="0" smtClean="0"/>
              <a:t>Minden nevező térképet és útvonal-leírást kap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017" y="1825625"/>
            <a:ext cx="4404783" cy="2920563"/>
          </a:xfrm>
          <a:prstGeom prst="rect">
            <a:avLst/>
          </a:prstGeom>
          <a:effectLst>
            <a:reflection blurRad="6350" stA="50000" endA="300" endPos="55000" dir="5400000" sy="-100000" algn="bl" rotWithShape="0"/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3716688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75000"/>
              </a:schemeClr>
            </a:gs>
            <a:gs pos="0">
              <a:srgbClr val="856901"/>
            </a:gs>
            <a:gs pos="53000">
              <a:schemeClr val="accent6">
                <a:lumMod val="60000"/>
                <a:lumOff val="4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5563" y="613431"/>
            <a:ext cx="5765800" cy="1325563"/>
          </a:xfrm>
          <a:gradFill>
            <a:gsLst>
              <a:gs pos="71000">
                <a:schemeClr val="accent6">
                  <a:lumMod val="75000"/>
                </a:schemeClr>
              </a:gs>
              <a:gs pos="0">
                <a:srgbClr val="672F01"/>
              </a:gs>
              <a:gs pos="37000">
                <a:srgbClr val="856901"/>
              </a:gs>
              <a:gs pos="99000">
                <a:schemeClr val="accent6">
                  <a:lumMod val="60000"/>
                  <a:lumOff val="40000"/>
                </a:schemeClr>
              </a:gs>
            </a:gsLst>
            <a:lin ang="13500000" scaled="1"/>
          </a:gradFill>
          <a:effectLst>
            <a:outerShdw blurRad="139700" dist="228600" dir="2700000" algn="tl" rotWithShape="0">
              <a:prstClr val="black">
                <a:alpha val="43000"/>
              </a:prstClr>
            </a:outerShdw>
          </a:effectLst>
        </p:spPr>
        <p:txBody>
          <a:bodyPr/>
          <a:lstStyle/>
          <a:p>
            <a:r>
              <a:rPr lang="hu-HU" dirty="0" smtClean="0"/>
              <a:t>Miért érdemes nevezni?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382933" y="363261"/>
            <a:ext cx="4015169" cy="5817405"/>
          </a:xfrm>
          <a:gradFill>
            <a:gsLst>
              <a:gs pos="71000">
                <a:schemeClr val="accent6">
                  <a:lumMod val="75000"/>
                </a:schemeClr>
              </a:gs>
              <a:gs pos="0">
                <a:srgbClr val="672F01"/>
              </a:gs>
              <a:gs pos="37000">
                <a:srgbClr val="856901"/>
              </a:gs>
              <a:gs pos="99000">
                <a:schemeClr val="accent6">
                  <a:lumMod val="60000"/>
                  <a:lumOff val="40000"/>
                </a:schemeClr>
              </a:gs>
            </a:gsLst>
            <a:lin ang="13500000" scaled="1"/>
          </a:gradFill>
          <a:effectLst>
            <a:outerShdw blurRad="165100" dist="254000" dir="2700000" algn="tl" rotWithShape="0">
              <a:prstClr val="black">
                <a:alpha val="42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Az egészséges életmód része a rendszeres testmozgás, de ez ismétlődő, rutinná vált edzésekkel néha unalmasnak tűnhet. Éppen ezért érdemes ilyen és efféle túrákkal kiszínezni az életünket. Valamint a Jászság természeti szépségéről is megéri ily módon tájékozódni. A társaság pedig csak pluszpont.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41" y="2247115"/>
            <a:ext cx="6052226" cy="3029009"/>
          </a:xfrm>
          <a:prstGeom prst="rect">
            <a:avLst/>
          </a:prstGeom>
          <a:effectLst>
            <a:reflection blurRad="6350" stA="50000" endA="300" endPos="55000" dir="5400000" sy="-100000" algn="bl" rotWithShape="0"/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771068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chemeClr val="accent6">
                <a:lumMod val="75000"/>
              </a:schemeClr>
            </a:gs>
            <a:gs pos="0">
              <a:srgbClr val="672F01"/>
            </a:gs>
            <a:gs pos="37000">
              <a:srgbClr val="856901"/>
            </a:gs>
            <a:gs pos="99000">
              <a:srgbClr val="A0F703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576314"/>
            <a:ext cx="12192000" cy="801062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2468" y="2912532"/>
            <a:ext cx="11667066" cy="103293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hu-H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figyelmet!</a:t>
            </a:r>
            <a:r>
              <a:rPr lang="hu-H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hu-H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9975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139</Words>
  <Application>Microsoft Office PowerPoint</Application>
  <PresentationFormat>Szélesvásznú</PresentationFormat>
  <Paragraphs>19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Office-téma</vt:lpstr>
      <vt:lpstr>Hajta-túra</vt:lpstr>
      <vt:lpstr>Miről is szól?</vt:lpstr>
      <vt:lpstr>Egyéb infók</vt:lpstr>
      <vt:lpstr>A túra célja</vt:lpstr>
      <vt:lpstr>Útvonalak</vt:lpstr>
      <vt:lpstr>Miért érdemes nevezni?</vt:lpstr>
      <vt:lpstr>Köszönöm a figyelmet!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Hajta-túra</dc:title>
  <dc:creator>Viktória</dc:creator>
  <cp:lastModifiedBy>Viktória</cp:lastModifiedBy>
  <cp:revision>8</cp:revision>
  <dcterms:created xsi:type="dcterms:W3CDTF">2021-02-11T16:02:55Z</dcterms:created>
  <dcterms:modified xsi:type="dcterms:W3CDTF">2021-02-11T16:44:57Z</dcterms:modified>
</cp:coreProperties>
</file>