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 lvl="0">
      <a:defRPr lang="hu-H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47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33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43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83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17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1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8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95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9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21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5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27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8CDCAE-9E30-4223-8CB6-D31D863197E9}" type="datetimeFigureOut">
              <a:rPr lang="hu-HU" smtClean="0"/>
              <a:t>2022. 09. 06.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F7F7-D1AA-4E3A-AFDA-8A476A71F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71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4220" y="1350185"/>
            <a:ext cx="9404723" cy="1400530"/>
          </a:xfrm>
        </p:spPr>
        <p:txBody>
          <a:bodyPr/>
          <a:lstStyle/>
          <a:p>
            <a:pPr algn="ctr"/>
            <a:r>
              <a:rPr lang="hu-HU" dirty="0" smtClean="0"/>
              <a:t>Kedvenc női tudósom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4182533"/>
            <a:ext cx="8946541" cy="2065866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Készítette: </a:t>
            </a:r>
          </a:p>
          <a:p>
            <a:pPr marL="0" indent="0" algn="ctr">
              <a:buNone/>
            </a:pPr>
            <a:r>
              <a:rPr lang="hu-HU" dirty="0" smtClean="0"/>
              <a:t>Allen Kara és Allen Seth</a:t>
            </a:r>
          </a:p>
          <a:p>
            <a:pPr marL="0" indent="0" algn="ctr">
              <a:buNone/>
            </a:pPr>
            <a:r>
              <a:rPr lang="hu-HU" dirty="0" smtClean="0"/>
              <a:t>2022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7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1963</a:t>
            </a:r>
            <a:br>
              <a:rPr lang="hu-HU" dirty="0" smtClean="0"/>
            </a:br>
            <a:r>
              <a:rPr lang="hu-HU" dirty="0" smtClean="0"/>
              <a:t> A NASA </a:t>
            </a:r>
            <a:r>
              <a:rPr lang="hu-HU" dirty="0"/>
              <a:t>vezető </a:t>
            </a:r>
            <a:r>
              <a:rPr lang="hu-HU" dirty="0" smtClean="0"/>
              <a:t>szoftverfejlesztője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2052918"/>
            <a:ext cx="10428289" cy="4195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Margaretnek néha kislányát </a:t>
            </a:r>
            <a:r>
              <a:rPr lang="hu-HU" dirty="0"/>
              <a:t>magával kellett vinnie munkába, </a:t>
            </a:r>
            <a:r>
              <a:rPr lang="hu-HU" dirty="0" smtClean="0"/>
              <a:t>aki </a:t>
            </a:r>
            <a:r>
              <a:rPr lang="hu-HU" dirty="0"/>
              <a:t>véletlenül beindította a programot</a:t>
            </a:r>
            <a:r>
              <a:rPr lang="hu-HU" dirty="0" smtClean="0"/>
              <a:t>, hibát okozva, ezért Margaret szükségét látta egy biztonsági kód írásának.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A kód nehezen </a:t>
            </a:r>
            <a:r>
              <a:rPr lang="hu-HU" dirty="0"/>
              <a:t>talált elfogadásra, de bekerült az </a:t>
            </a:r>
            <a:r>
              <a:rPr lang="hu-HU" b="1" dirty="0" smtClean="0">
                <a:solidFill>
                  <a:srgbClr val="FFFF00"/>
                </a:solidFill>
              </a:rPr>
              <a:t>Apollo programba </a:t>
            </a:r>
            <a:r>
              <a:rPr lang="hu-HU" dirty="0"/>
              <a:t>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9242" t="25758" r="55076" b="49091"/>
          <a:stretch/>
        </p:blipFill>
        <p:spPr>
          <a:xfrm>
            <a:off x="3168437" y="3522133"/>
            <a:ext cx="5534601" cy="29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dirty="0" smtClean="0"/>
              <a:t>1969. </a:t>
            </a:r>
            <a:r>
              <a:rPr lang="hu-HU" dirty="0"/>
              <a:t>j</a:t>
            </a:r>
            <a:r>
              <a:rPr lang="hu-HU" dirty="0" smtClean="0"/>
              <a:t>úlius 16. </a:t>
            </a:r>
            <a:br>
              <a:rPr lang="hu-HU" dirty="0" smtClean="0"/>
            </a:br>
            <a:r>
              <a:rPr lang="hu-HU" dirty="0" smtClean="0"/>
              <a:t>Irány a Hold!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5012267"/>
            <a:ext cx="9869488" cy="1236132"/>
          </a:xfrm>
        </p:spPr>
        <p:txBody>
          <a:bodyPr/>
          <a:lstStyle/>
          <a:p>
            <a:r>
              <a:rPr lang="hu-HU" dirty="0" smtClean="0"/>
              <a:t>A Holdra szállás előtt három perccel bekövetkezett az emberi hiba. </a:t>
            </a:r>
          </a:p>
          <a:p>
            <a:r>
              <a:rPr lang="hu-HU" dirty="0" smtClean="0"/>
              <a:t>A szoftvernek köszönhetően július 20-án mégis sikeres volt művelet. </a:t>
            </a:r>
            <a:endParaRPr lang="hu-HU" dirty="0"/>
          </a:p>
        </p:txBody>
      </p:sp>
      <p:pic>
        <p:nvPicPr>
          <p:cNvPr id="6" name="Picture 2" descr="Apollo–11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8" y="1288450"/>
            <a:ext cx="2560413" cy="32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OON WALK – 50 Years Moon Landing | Museum für Naturkun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r="23373"/>
          <a:stretch/>
        </p:blipFill>
        <p:spPr bwMode="auto">
          <a:xfrm>
            <a:off x="7667920" y="1288451"/>
            <a:ext cx="4101923" cy="34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Hasonló, érdekes életutak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293" y="4456148"/>
            <a:ext cx="4026216" cy="166329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Ada </a:t>
            </a:r>
            <a:r>
              <a:rPr lang="hu-HU" dirty="0"/>
              <a:t>grófnő </a:t>
            </a:r>
            <a:r>
              <a:rPr lang="hu-HU" dirty="0" smtClean="0"/>
              <a:t>angol </a:t>
            </a:r>
            <a:r>
              <a:rPr lang="hu-HU" dirty="0"/>
              <a:t>matematikus </a:t>
            </a:r>
            <a:r>
              <a:rPr lang="hu-HU" dirty="0" smtClean="0"/>
              <a:t>leírást </a:t>
            </a:r>
            <a:r>
              <a:rPr lang="hu-HU" dirty="0"/>
              <a:t>készített a Charles </a:t>
            </a:r>
            <a:r>
              <a:rPr lang="hu-HU" dirty="0" err="1"/>
              <a:t>Babbage</a:t>
            </a:r>
            <a:r>
              <a:rPr lang="hu-HU" dirty="0"/>
              <a:t> által tervezett első mechanikai számítógéphez, az </a:t>
            </a:r>
            <a:r>
              <a:rPr lang="hu-HU" dirty="0" smtClean="0"/>
              <a:t>„analitikai számolóműhöz”</a:t>
            </a:r>
            <a:endParaRPr lang="hu-HU" dirty="0"/>
          </a:p>
        </p:txBody>
      </p:sp>
      <p:pic>
        <p:nvPicPr>
          <p:cNvPr id="2050" name="Picture 2" descr="Heroes of Progress, Pt. 49: Babbage and Lovelace - Human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943834"/>
            <a:ext cx="3946632" cy="23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o is Grace Hopper? — Grace Hopper STEM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20" y="2067476"/>
            <a:ext cx="2181225" cy="27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7326159" y="5108645"/>
            <a:ext cx="4090011" cy="13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dirty="0" smtClean="0"/>
              <a:t>másnéven „Amazing </a:t>
            </a:r>
            <a:r>
              <a:rPr lang="hu-HU" dirty="0" err="1" smtClean="0"/>
              <a:t>Grace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nevéhez kapcsolódik többek között a </a:t>
            </a:r>
            <a:r>
              <a:rPr lang="hu-HU" dirty="0" err="1" smtClean="0"/>
              <a:t>debugging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89054" y="1483916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 err="1"/>
              <a:t>Grace</a:t>
            </a:r>
            <a:r>
              <a:rPr lang="hu-HU" b="1" i="1" dirty="0"/>
              <a:t> </a:t>
            </a:r>
            <a:r>
              <a:rPr lang="hu-HU" b="1" i="1" dirty="0" err="1"/>
              <a:t>Hopper</a:t>
            </a:r>
            <a:r>
              <a:rPr lang="hu-HU" b="1" i="1" dirty="0"/>
              <a:t> matematikus</a:t>
            </a:r>
          </a:p>
        </p:txBody>
      </p:sp>
      <p:sp>
        <p:nvSpPr>
          <p:cNvPr id="5" name="Téglalap 4"/>
          <p:cNvSpPr/>
          <p:nvPr/>
        </p:nvSpPr>
        <p:spPr>
          <a:xfrm>
            <a:off x="140677" y="13524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i="1" dirty="0"/>
              <a:t>Ada </a:t>
            </a:r>
            <a:r>
              <a:rPr lang="hu-HU" b="1" i="1" dirty="0" err="1"/>
              <a:t>Lovelace</a:t>
            </a:r>
            <a:r>
              <a:rPr lang="hu-HU" b="1" i="1" dirty="0"/>
              <a:t> </a:t>
            </a:r>
            <a:r>
              <a:rPr lang="hu-HU" b="1" i="1" dirty="0" smtClean="0"/>
              <a:t>és </a:t>
            </a:r>
            <a:r>
              <a:rPr lang="hu-HU" b="1" i="1" dirty="0"/>
              <a:t>Charles </a:t>
            </a:r>
            <a:r>
              <a:rPr lang="hu-HU" b="1" i="1" dirty="0" err="1"/>
              <a:t>Babbage</a:t>
            </a:r>
            <a:r>
              <a:rPr lang="hu-HU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90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Margaret díjai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4256156"/>
            <a:ext cx="11088689" cy="2195443"/>
          </a:xfrm>
        </p:spPr>
        <p:txBody>
          <a:bodyPr>
            <a:normAutofit/>
          </a:bodyPr>
          <a:lstStyle/>
          <a:p>
            <a:r>
              <a:rPr lang="hu-HU" dirty="0" smtClean="0"/>
              <a:t>1986 	</a:t>
            </a:r>
            <a:r>
              <a:rPr lang="hu-HU" dirty="0" smtClean="0">
                <a:solidFill>
                  <a:srgbClr val="FFFF00"/>
                </a:solidFill>
              </a:rPr>
              <a:t>Ada </a:t>
            </a:r>
            <a:r>
              <a:rPr lang="hu-HU" dirty="0" err="1" smtClean="0">
                <a:solidFill>
                  <a:srgbClr val="FFFF00"/>
                </a:solidFill>
              </a:rPr>
              <a:t>Lovelace</a:t>
            </a:r>
            <a:r>
              <a:rPr lang="hu-HU" dirty="0" err="1">
                <a:solidFill>
                  <a:srgbClr val="FFFF00"/>
                </a:solidFill>
              </a:rPr>
              <a:t>-</a:t>
            </a:r>
            <a:r>
              <a:rPr lang="hu-HU" dirty="0" err="1" smtClean="0">
                <a:solidFill>
                  <a:srgbClr val="FFFF00"/>
                </a:solidFill>
              </a:rPr>
              <a:t>díj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sz="1800" i="1" dirty="0" smtClean="0"/>
              <a:t>(Byron angol költő lányáról, az első programozóról elnevezett díj)  </a:t>
            </a:r>
            <a:endParaRPr lang="hu-HU" i="1" dirty="0" smtClean="0"/>
          </a:p>
          <a:p>
            <a:r>
              <a:rPr lang="hu-HU" dirty="0"/>
              <a:t>2003 </a:t>
            </a:r>
            <a:r>
              <a:rPr lang="hu-HU" dirty="0" smtClean="0"/>
              <a:t>	a NASA </a:t>
            </a:r>
            <a:r>
              <a:rPr lang="hu-HU" dirty="0">
                <a:solidFill>
                  <a:srgbClr val="FFFF00"/>
                </a:solidFill>
              </a:rPr>
              <a:t>kivételes űrkutatási díja 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 smtClean="0"/>
              <a:t>2016		az amerikai elnök </a:t>
            </a:r>
            <a:r>
              <a:rPr lang="hu-HU" dirty="0" smtClean="0">
                <a:solidFill>
                  <a:srgbClr val="FFFF00"/>
                </a:solidFill>
              </a:rPr>
              <a:t>Elnöki Szabadságérmet </a:t>
            </a:r>
            <a:r>
              <a:rPr lang="hu-HU" dirty="0" smtClean="0"/>
              <a:t>adományozott számára</a:t>
            </a:r>
            <a:r>
              <a:rPr lang="hu-HU" sz="1800" i="1" dirty="0" smtClean="0"/>
              <a:t> </a:t>
            </a:r>
          </a:p>
          <a:p>
            <a:pPr marL="0" indent="0">
              <a:buNone/>
            </a:pPr>
            <a:r>
              <a:rPr lang="hu-HU" sz="1800" i="1" dirty="0"/>
              <a:t> </a:t>
            </a:r>
            <a:r>
              <a:rPr lang="hu-HU" sz="1800" i="1" dirty="0" smtClean="0"/>
              <a:t>                    (Bill </a:t>
            </a:r>
            <a:r>
              <a:rPr lang="hu-HU" sz="1800" i="1" dirty="0" err="1" smtClean="0"/>
              <a:t>Gates</a:t>
            </a:r>
            <a:r>
              <a:rPr lang="hu-HU" sz="1800" i="1" dirty="0" smtClean="0"/>
              <a:t>, Tom </a:t>
            </a:r>
            <a:r>
              <a:rPr lang="hu-HU" sz="1800" i="1" dirty="0" err="1"/>
              <a:t>Hanks</a:t>
            </a:r>
            <a:r>
              <a:rPr lang="hu-HU" sz="1800" i="1" dirty="0"/>
              <a:t>, Diana Ross, </a:t>
            </a:r>
            <a:r>
              <a:rPr lang="hu-HU" sz="1800" i="1" dirty="0" smtClean="0"/>
              <a:t>Bruce </a:t>
            </a:r>
            <a:r>
              <a:rPr lang="hu-HU" sz="1800" i="1" dirty="0" err="1" smtClean="0"/>
              <a:t>Springsteen</a:t>
            </a:r>
            <a:r>
              <a:rPr lang="hu-HU" sz="1800" i="1" dirty="0" smtClean="0"/>
              <a:t>, Robert </a:t>
            </a:r>
            <a:r>
              <a:rPr lang="hu-HU" sz="1800" i="1" dirty="0" err="1" smtClean="0"/>
              <a:t>DeNiro</a:t>
            </a:r>
            <a:r>
              <a:rPr lang="hu-HU" sz="1800" i="1" dirty="0" smtClean="0"/>
              <a:t>, </a:t>
            </a:r>
          </a:p>
          <a:p>
            <a:pPr marL="0" indent="0">
              <a:buNone/>
            </a:pPr>
            <a:r>
              <a:rPr lang="hu-HU" sz="1800" i="1" dirty="0"/>
              <a:t> </a:t>
            </a:r>
            <a:r>
              <a:rPr lang="hu-HU" sz="1800" i="1" dirty="0" smtClean="0"/>
              <a:t>                     Robert </a:t>
            </a:r>
            <a:r>
              <a:rPr lang="hu-HU" sz="1800" i="1" dirty="0" err="1" smtClean="0"/>
              <a:t>Redford</a:t>
            </a:r>
            <a:r>
              <a:rPr lang="hu-HU" sz="1800" i="1" dirty="0" smtClean="0"/>
              <a:t> hírességek is megkapták ez évben)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AutoShape 2" descr="Google creates massive-scale tribute to Apollo 11 software lead Margaret  Hamilton | TechCru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The Life and Death of Microsoft Clippy, the Paper Clip the World Loved to  Hate | Arts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Eyewear, Glasses, Vision care, Audio equipment, Flag, Microphone, Podium, Government, Public speaking, Collar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4" y="1415583"/>
            <a:ext cx="4191721" cy="27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További elismerések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775" y="4802471"/>
            <a:ext cx="10766425" cy="1916255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 smtClean="0"/>
              <a:t>2019-ben, az Apollo 50 </a:t>
            </a:r>
            <a:r>
              <a:rPr lang="hu-HU" dirty="0"/>
              <a:t>éves évfordulójára a </a:t>
            </a:r>
            <a:r>
              <a:rPr lang="hu-HU" dirty="0" err="1"/>
              <a:t>Ivanpah</a:t>
            </a:r>
            <a:r>
              <a:rPr lang="hu-HU" dirty="0"/>
              <a:t> </a:t>
            </a:r>
            <a:r>
              <a:rPr lang="hu-HU" dirty="0" smtClean="0"/>
              <a:t>napenergia-létesítményen a tükrökkel Hamilton és az Apollo 11 képét jelenítették meg a holdfényben. </a:t>
            </a:r>
          </a:p>
          <a:p>
            <a:r>
              <a:rPr lang="en-US" dirty="0" smtClean="0"/>
              <a:t>2017</a:t>
            </a:r>
            <a:r>
              <a:rPr lang="hu-HU" dirty="0" err="1" smtClean="0"/>
              <a:t>-ben</a:t>
            </a:r>
            <a:r>
              <a:rPr lang="hu-HU" dirty="0" smtClean="0"/>
              <a:t> megjelent </a:t>
            </a:r>
            <a:r>
              <a:rPr lang="en-US" dirty="0" smtClean="0"/>
              <a:t>a </a:t>
            </a:r>
            <a:r>
              <a:rPr lang="en-US" dirty="0"/>
              <a:t>"Women of NASA" </a:t>
            </a:r>
            <a:r>
              <a:rPr lang="en-US" dirty="0" smtClean="0"/>
              <a:t>LEGO</a:t>
            </a:r>
            <a:r>
              <a:rPr lang="hu-HU" dirty="0" err="1" smtClean="0"/>
              <a:t>-készlet</a:t>
            </a:r>
            <a:r>
              <a:rPr lang="hu-HU" dirty="0" smtClean="0"/>
              <a:t> Hamilton figurájával. </a:t>
            </a:r>
            <a:r>
              <a:rPr lang="en-US" dirty="0"/>
              <a:t> </a:t>
            </a:r>
            <a:endParaRPr lang="hu-HU" dirty="0"/>
          </a:p>
        </p:txBody>
      </p:sp>
      <p:sp>
        <p:nvSpPr>
          <p:cNvPr id="5" name="AutoShape 2" descr="Google creates massive-scale tribute to Apollo 11 software lead Margaret  Hamilton | TechCru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4" y="1152983"/>
            <a:ext cx="7098439" cy="3994750"/>
          </a:xfrm>
          <a:prstGeom prst="rect">
            <a:avLst/>
          </a:prstGeom>
        </p:spPr>
      </p:pic>
      <p:sp>
        <p:nvSpPr>
          <p:cNvPr id="8" name="AutoShape 4" descr="The Life and Death of Microsoft Clippy, the Paper Clip the World Loved to  Hate | Arts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4" name="Picture 2" descr="Women of NAS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2835" r="10770" b="18643"/>
          <a:stretch/>
        </p:blipFill>
        <p:spPr bwMode="auto">
          <a:xfrm>
            <a:off x="8125703" y="1853248"/>
            <a:ext cx="3253497" cy="24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apis.mail.yahoo.com/ws/v3/mailboxes/@.id==VjN-DrCceDDuEoQLRPfFZWsLuCFiVCY-gpdhWg3AkglHd-GrRKmEZ_0aAbSwT_rPqpZU_tmbZU_QP6bd5QzJLzvu9w/messages/@.id==AF3BXoVCVhgUYwac_QCMoGQeQlM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437885"/>
            <a:ext cx="7995708" cy="5996781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6267" y="1331259"/>
            <a:ext cx="8234811" cy="4195481"/>
          </a:xfrm>
        </p:spPr>
        <p:txBody>
          <a:bodyPr>
            <a:normAutofit/>
          </a:bodyPr>
          <a:lstStyle/>
          <a:p>
            <a:endParaRPr lang="hu-HU" sz="1800" dirty="0" smtClean="0"/>
          </a:p>
          <a:p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Forrás: </a:t>
            </a:r>
            <a:r>
              <a:rPr lang="hu-HU" sz="1800" dirty="0" err="1" smtClean="0"/>
              <a:t>Google</a:t>
            </a: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4400" dirty="0" smtClean="0"/>
              <a:t>Köszönjük a figyelmet! </a:t>
            </a:r>
          </a:p>
          <a:p>
            <a:pPr marL="0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7446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4380" y="5033185"/>
            <a:ext cx="8785754" cy="1215216"/>
          </a:xfrm>
        </p:spPr>
        <p:txBody>
          <a:bodyPr/>
          <a:lstStyle/>
          <a:p>
            <a:pPr algn="just"/>
            <a:r>
              <a:rPr lang="hu-HU" dirty="0" smtClean="0"/>
              <a:t>Ezt a képet egy hete készítettük a Holdról </a:t>
            </a:r>
            <a:r>
              <a:rPr lang="hu-HU" dirty="0" err="1" smtClean="0"/>
              <a:t>csillaglesen</a:t>
            </a:r>
            <a:r>
              <a:rPr lang="hu-HU" dirty="0" smtClean="0"/>
              <a:t>. Innen jött az ötletünk. Hallottunk egy érdekes történetet az Apollo kapcsán, ezért választottuk a következő tudóst prezentációnk témájául: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575" t="11733" r="27376" b="42314"/>
          <a:stretch/>
        </p:blipFill>
        <p:spPr>
          <a:xfrm>
            <a:off x="2912533" y="367848"/>
            <a:ext cx="4995333" cy="4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Margaret Hamilton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AMERIKAI szoftvermérnök, űrkutató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apis.mail.yahoo.com/ws/v3/mailboxes/@.id==VjN-DrCceDDuEoQLRPfFZWsLuCFiVCY-gpdhWg3AkglHd-GrRKmEZ_0aAbSwT_rPqpZU_tmbZU_QP6bd5QzJLzvu9w/messages/@.id==APsmZAw5UwHeYwZ99QJlSL8WlT4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5000" t="23943" r="67500" b="41111"/>
          <a:stretch/>
        </p:blipFill>
        <p:spPr>
          <a:xfrm>
            <a:off x="4310484" y="931333"/>
            <a:ext cx="2514600" cy="23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Programozás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77" t="24631" r="50937" b="48694"/>
          <a:stretch/>
        </p:blipFill>
        <p:spPr>
          <a:xfrm>
            <a:off x="3212431" y="4183345"/>
            <a:ext cx="5101836" cy="234178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68326" y="2135087"/>
            <a:ext cx="10669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Margaret 1936-ban az USA-ban, </a:t>
            </a:r>
            <a:r>
              <a:rPr lang="hu-HU" dirty="0" err="1" smtClean="0"/>
              <a:t>Indiana</a:t>
            </a:r>
            <a:r>
              <a:rPr lang="hu-HU" dirty="0" smtClean="0"/>
              <a:t> államban született.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Férje jogi tanulmányait támogatta azzal, hogy ő dolgozott programozóként a </a:t>
            </a:r>
            <a:r>
              <a:rPr lang="en-US" dirty="0" smtClean="0"/>
              <a:t>Massachusetts Institute of Technology-ban (MIT)</a:t>
            </a:r>
            <a:r>
              <a:rPr lang="hu-HU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Időjárás-előrejelzésre használt számítógépekből fejlesztettek a szovjet támadás elleni védekezéshez rendszereket.</a:t>
            </a:r>
          </a:p>
        </p:txBody>
      </p:sp>
    </p:spTree>
    <p:extLst>
      <p:ext uri="{BB962C8B-B14F-4D97-AF65-F5344CB8AC3E}">
        <p14:creationId xmlns:p14="http://schemas.microsoft.com/office/powerpoint/2010/main" val="17457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Szoftver, szoftvermérnök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333" y="2052918"/>
            <a:ext cx="11023599" cy="4195481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/>
              <a:t>Az itt szerzett tudással került a NASA csapatába 1965-ben, 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/>
              <a:t> </a:t>
            </a:r>
            <a:r>
              <a:rPr lang="hu-HU" dirty="0" smtClean="0"/>
              <a:t>   ahol ő kezdte el használni a 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FFFF00"/>
                </a:solidFill>
              </a:rPr>
              <a:t>szoftvermérnök</a:t>
            </a:r>
            <a:r>
              <a:rPr lang="hu-HU" sz="2800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u-HU" sz="2800" dirty="0"/>
              <a:t> </a:t>
            </a:r>
            <a:r>
              <a:rPr lang="hu-HU" sz="2800" dirty="0" smtClean="0"/>
              <a:t>  </a:t>
            </a:r>
            <a:r>
              <a:rPr lang="hu-HU" dirty="0" smtClean="0"/>
              <a:t>kifejezést</a:t>
            </a:r>
            <a:r>
              <a:rPr lang="hu-HU" dirty="0"/>
              <a:t>, 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    melyet </a:t>
            </a:r>
            <a:r>
              <a:rPr lang="hu-HU" dirty="0"/>
              <a:t>először megmosolyogtak, </a:t>
            </a:r>
            <a:r>
              <a:rPr lang="hu-HU" dirty="0" smtClean="0"/>
              <a:t>majd ez </a:t>
            </a:r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tevékenység </a:t>
            </a:r>
            <a:r>
              <a:rPr lang="hu-HU" dirty="0" smtClean="0"/>
              <a:t>meghatározó </a:t>
            </a:r>
            <a:r>
              <a:rPr lang="hu-HU" dirty="0"/>
              <a:t>eleme lett a </a:t>
            </a:r>
            <a:r>
              <a:rPr lang="hu-HU" dirty="0" smtClean="0"/>
              <a:t>Holdra szállásért </a:t>
            </a:r>
            <a:r>
              <a:rPr lang="hu-HU" dirty="0"/>
              <a:t>futott </a:t>
            </a:r>
            <a:r>
              <a:rPr lang="hu-HU" dirty="0" smtClean="0"/>
              <a:t>versenynek.  </a:t>
            </a:r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5606" t="25454" r="71439" b="52122"/>
          <a:stretch/>
        </p:blipFill>
        <p:spPr>
          <a:xfrm>
            <a:off x="9637711" y="2612803"/>
            <a:ext cx="2098964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0000" y="452718"/>
            <a:ext cx="8780834" cy="140053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>
                <a:solidFill>
                  <a:srgbClr val="FFFF00"/>
                </a:solidFill>
              </a:rPr>
              <a:t>lyukkártya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375" y="2523067"/>
            <a:ext cx="10970603" cy="3793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</a:rPr>
              <a:t>Mi az a lyukkártya? </a:t>
            </a:r>
          </a:p>
          <a:p>
            <a:endParaRPr lang="hu-HU" dirty="0"/>
          </a:p>
          <a:p>
            <a:r>
              <a:rPr lang="hu-HU" dirty="0" smtClean="0"/>
              <a:t>Margaret ebben az időszakban a programkódokat kézzel írta és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    lyukkártyákat</a:t>
            </a:r>
            <a:r>
              <a:rPr lang="hu-HU" dirty="0" smtClean="0"/>
              <a:t> használtak. </a:t>
            </a:r>
          </a:p>
          <a:p>
            <a:r>
              <a:rPr lang="hu-HU" dirty="0" smtClean="0"/>
              <a:t>Még a nagyapánk is ezzel dolgozott az 1970-es években. Mesélt a működéséről: </a:t>
            </a:r>
          </a:p>
          <a:p>
            <a:endParaRPr lang="hu-HU" dirty="0"/>
          </a:p>
        </p:txBody>
      </p:sp>
      <p:sp>
        <p:nvSpPr>
          <p:cNvPr id="4" name="AutoShape 4" descr="lyukkártya | FinTechRa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510116"/>
            <a:ext cx="4471378" cy="26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Hol találkozhatunk még ezzel az elvvel?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 descr="Weaving on Mount Vernon's 18th Century Loom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7125"/>
          <a:stretch/>
        </p:blipFill>
        <p:spPr bwMode="auto">
          <a:xfrm>
            <a:off x="1438111" y="3158835"/>
            <a:ext cx="2472019" cy="15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Verk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26" y="2767189"/>
            <a:ext cx="1955997" cy="2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épzongora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39" y="2677500"/>
            <a:ext cx="2468872" cy="32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49434" y="540263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szövőszék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37040" y="592419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zongora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24044" y="577197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verkli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49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Nagyapánk mesélt a </a:t>
            </a:r>
            <a:r>
              <a:rPr lang="hu-HU" dirty="0" smtClean="0">
                <a:solidFill>
                  <a:srgbClr val="FFFF00"/>
                </a:solidFill>
              </a:rPr>
              <a:t>lyukkártyákról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8989" y="1777994"/>
            <a:ext cx="4839316" cy="4673602"/>
          </a:xfrm>
        </p:spPr>
        <p:txBody>
          <a:bodyPr>
            <a:normAutofit/>
          </a:bodyPr>
          <a:lstStyle/>
          <a:p>
            <a:r>
              <a:rPr lang="hu-HU" dirty="0" smtClean="0"/>
              <a:t>„Kezdetben </a:t>
            </a:r>
            <a:r>
              <a:rPr lang="hu-HU" dirty="0" smtClean="0"/>
              <a:t>szovjet gépek voltak (</a:t>
            </a:r>
            <a:r>
              <a:rPr lang="hu-HU" dirty="0" err="1" smtClean="0"/>
              <a:t>cam</a:t>
            </a:r>
            <a:r>
              <a:rPr lang="hu-HU" dirty="0" smtClean="0"/>
              <a:t>) és az adatfeldolgozó gépekben kis acélkefék tapintották le a lyukat, ezt </a:t>
            </a:r>
            <a:r>
              <a:rPr lang="hu-HU" dirty="0" smtClean="0">
                <a:solidFill>
                  <a:schemeClr val="bg1"/>
                </a:solidFill>
              </a:rPr>
              <a:t>ellenőrizte </a:t>
            </a:r>
            <a:r>
              <a:rPr lang="hu-HU" dirty="0" smtClean="0"/>
              <a:t>a </a:t>
            </a:r>
            <a:r>
              <a:rPr lang="hu-HU" dirty="0" err="1" smtClean="0"/>
              <a:t>control</a:t>
            </a:r>
            <a:r>
              <a:rPr lang="hu-HU" dirty="0" smtClean="0"/>
              <a:t>, </a:t>
            </a:r>
            <a:r>
              <a:rPr lang="hu-HU" dirty="0" err="1" smtClean="0"/>
              <a:t>verifier</a:t>
            </a:r>
            <a:r>
              <a:rPr lang="hu-HU" dirty="0" smtClean="0"/>
              <a:t> </a:t>
            </a:r>
            <a:r>
              <a:rPr lang="hu-HU" dirty="0" smtClean="0"/>
              <a:t>gép.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>
                <a:solidFill>
                  <a:schemeClr val="bg1"/>
                </a:solidFill>
              </a:rPr>
              <a:t>rendező </a:t>
            </a:r>
            <a:r>
              <a:rPr lang="hu-HU" dirty="0"/>
              <a:t>gépek is így működtek, rekeszekbe dobták a kártyákat (</a:t>
            </a:r>
            <a:r>
              <a:rPr lang="hu-HU" dirty="0" err="1"/>
              <a:t>sorter</a:t>
            </a:r>
            <a:r>
              <a:rPr lang="hu-HU" dirty="0"/>
              <a:t> gép). Majd numerikussá kellett alakítani a lyukakat: tabulátor-</a:t>
            </a:r>
            <a:r>
              <a:rPr lang="hu-HU" dirty="0">
                <a:solidFill>
                  <a:schemeClr val="bg1"/>
                </a:solidFill>
              </a:rPr>
              <a:t>táblázó</a:t>
            </a:r>
            <a:r>
              <a:rPr lang="hu-HU" dirty="0"/>
              <a:t> gépbe tették, zsinórokkal lehetett szabályozni és ez egy külön szakma volt. </a:t>
            </a:r>
            <a:endParaRPr lang="hu-HU" dirty="0" smtClean="0"/>
          </a:p>
          <a:p>
            <a:r>
              <a:rPr lang="hu-HU" dirty="0" smtClean="0"/>
              <a:t>Végül </a:t>
            </a:r>
            <a:r>
              <a:rPr lang="hu-HU" dirty="0"/>
              <a:t>leporellóra </a:t>
            </a:r>
            <a:r>
              <a:rPr lang="hu-HU" dirty="0" smtClean="0"/>
              <a:t>kinyomtatták </a:t>
            </a:r>
            <a:r>
              <a:rPr lang="hu-HU" dirty="0"/>
              <a:t>az adatokat</a:t>
            </a:r>
            <a:r>
              <a:rPr lang="hu-HU" dirty="0" smtClean="0"/>
              <a:t>.”</a:t>
            </a:r>
            <a:endParaRPr lang="hu-HU" dirty="0"/>
          </a:p>
          <a:p>
            <a:endParaRPr lang="hu-HU" dirty="0"/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7770"/>
          <a:stretch/>
        </p:blipFill>
        <p:spPr bwMode="auto">
          <a:xfrm>
            <a:off x="8212668" y="2141810"/>
            <a:ext cx="3688824" cy="43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yukkártya | FinTechRa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2167467"/>
            <a:ext cx="3161014" cy="44956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02473" y="1641026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Margaret programjaival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42381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Régi számítógépek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0" y="1608668"/>
            <a:ext cx="10326689" cy="3031066"/>
          </a:xfrm>
        </p:spPr>
        <p:txBody>
          <a:bodyPr>
            <a:normAutofit/>
          </a:bodyPr>
          <a:lstStyle/>
          <a:p>
            <a:r>
              <a:rPr lang="hu-HU" dirty="0" smtClean="0"/>
              <a:t>„Később </a:t>
            </a:r>
            <a:r>
              <a:rPr lang="hu-HU" dirty="0" smtClean="0"/>
              <a:t>elektromos leolvasásra váltottak (IBM gépek), de voltak francia gépek és használtak lyukszalagot, mágneslemezt is.</a:t>
            </a:r>
            <a:r>
              <a:rPr lang="hu-HU" dirty="0"/>
              <a:t> </a:t>
            </a:r>
            <a:r>
              <a:rPr lang="hu-HU" dirty="0" smtClean="0"/>
              <a:t>Még később megjelent </a:t>
            </a:r>
            <a:r>
              <a:rPr lang="hu-HU" dirty="0"/>
              <a:t>a fényérzékelés (fotódiódák</a:t>
            </a:r>
            <a:r>
              <a:rPr lang="hu-HU" dirty="0" smtClean="0"/>
              <a:t>). </a:t>
            </a:r>
            <a:endParaRPr lang="hu-HU" dirty="0"/>
          </a:p>
          <a:p>
            <a:r>
              <a:rPr lang="hu-HU" dirty="0" smtClean="0"/>
              <a:t>A mechanikus rendszer jelfogókkal működött kezdetben (a magyar </a:t>
            </a:r>
            <a:r>
              <a:rPr lang="hu-H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Neumann</a:t>
            </a:r>
            <a:r>
              <a:rPr lang="hu-HU" dirty="0" smtClean="0"/>
              <a:t>-féle gépek), ezek </a:t>
            </a:r>
            <a:r>
              <a:rPr lang="hu-HU" b="1" i="1" u="sng" dirty="0" smtClean="0"/>
              <a:t>hatalmas</a:t>
            </a:r>
            <a:r>
              <a:rPr lang="hu-HU" dirty="0" smtClean="0"/>
              <a:t> helyiséget foglaltak el</a:t>
            </a:r>
            <a:r>
              <a:rPr lang="hu-HU" dirty="0" smtClean="0"/>
              <a:t>.” </a:t>
            </a:r>
            <a:r>
              <a:rPr lang="hu-HU" dirty="0" smtClean="0"/>
              <a:t>Margaret is többek </a:t>
            </a:r>
            <a:r>
              <a:rPr lang="hu-HU" dirty="0"/>
              <a:t>között egy 2000 </a:t>
            </a:r>
            <a:r>
              <a:rPr lang="hu-HU" dirty="0" smtClean="0"/>
              <a:t>m2-es gépen </a:t>
            </a:r>
            <a:r>
              <a:rPr lang="hu-HU" dirty="0"/>
              <a:t>is </a:t>
            </a:r>
            <a:r>
              <a:rPr lang="hu-HU" dirty="0" smtClean="0"/>
              <a:t>dolgozott!</a:t>
            </a:r>
          </a:p>
          <a:p>
            <a:endParaRPr lang="hu-HU" dirty="0"/>
          </a:p>
        </p:txBody>
      </p:sp>
      <p:pic>
        <p:nvPicPr>
          <p:cNvPr id="9218" name="Picture 2" descr="Magyar feltalálók: Neumann János és a számítógép - Kárpátalja.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684143"/>
            <a:ext cx="5096934" cy="27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3B067B633DDE4C99FB763E46DEDB79" ma:contentTypeVersion="19" ma:contentTypeDescription="Új dokumentum létrehozása." ma:contentTypeScope="" ma:versionID="774cc6a211e66dccbaa71d489500da45">
  <xsd:schema xmlns:xsd="http://www.w3.org/2001/XMLSchema" xmlns:xs="http://www.w3.org/2001/XMLSchema" xmlns:p="http://schemas.microsoft.com/office/2006/metadata/properties" xmlns:ns2="f2fd8ec2-9965-4f1d-b0c5-83978da566b6" xmlns:ns3="315d542f-f6bf-4b39-80fb-d257cf630928" targetNamespace="http://schemas.microsoft.com/office/2006/metadata/properties" ma:root="true" ma:fieldsID="a0999dc35cbd3eb8ea2c1798806bd8af" ns2:_="" ns3:_="">
    <xsd:import namespace="f2fd8ec2-9965-4f1d-b0c5-83978da566b6"/>
    <xsd:import namespace="315d542f-f6bf-4b39-80fb-d257cf6309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8ec2-9965-4f1d-b0c5-83978da566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Megosztási tipp kivonata" ma:internalName="SharingHintHash" ma:readOnly="true">
      <xsd:simpleType>
        <xsd:restriction base="dms:Text"/>
      </xsd:simpleType>
    </xsd:element>
    <xsd:element name="SharedWithDetails" ma:index="1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Utoljára megosztva felhasználók szerint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Utoljára megosztva időpontok szerint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7993d33-3da4-4be5-8607-70166e3a2947}" ma:internalName="TaxCatchAll" ma:showField="CatchAllData" ma:web="f2fd8ec2-9965-4f1d-b0c5-83978da56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d542f-f6bf-4b39-80fb-d257cf630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épcímkék" ma:readOnly="false" ma:fieldId="{5cf76f15-5ced-4ddc-b409-7134ff3c332f}" ma:taxonomyMulti="true" ma:sspId="52985429-b030-4b80-825d-d48b8c741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d8ec2-9965-4f1d-b0c5-83978da566b6" xsi:nil="true"/>
    <lcf76f155ced4ddcb4097134ff3c332f xmlns="315d542f-f6bf-4b39-80fb-d257cf6309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55ACA6-E36E-4C42-B427-D5562FBA94F6}"/>
</file>

<file path=customXml/itemProps2.xml><?xml version="1.0" encoding="utf-8"?>
<ds:datastoreItem xmlns:ds="http://schemas.openxmlformats.org/officeDocument/2006/customXml" ds:itemID="{D991D05C-51B7-4F9C-A434-392652703D51}"/>
</file>

<file path=customXml/itemProps3.xml><?xml version="1.0" encoding="utf-8"?>
<ds:datastoreItem xmlns:ds="http://schemas.openxmlformats.org/officeDocument/2006/customXml" ds:itemID="{9DEE64E9-6599-4898-A1CD-1BA635A9F429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539</Words>
  <Application>Microsoft Office PowerPoint</Application>
  <PresentationFormat>Szélesvásznú</PresentationFormat>
  <Paragraphs>70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Kedvenc női tudósom</vt:lpstr>
      <vt:lpstr>PowerPoint-bemutató</vt:lpstr>
      <vt:lpstr>Margaret Hamilton</vt:lpstr>
      <vt:lpstr>Programozás</vt:lpstr>
      <vt:lpstr>Szoftver, szoftvermérnök  </vt:lpstr>
      <vt:lpstr>A lyukkártya</vt:lpstr>
      <vt:lpstr>Hol találkozhatunk még ezzel az elvvel?</vt:lpstr>
      <vt:lpstr>Nagyapánk mesélt a lyukkártyákról</vt:lpstr>
      <vt:lpstr>Régi számítógépek</vt:lpstr>
      <vt:lpstr>1963  A NASA vezető szoftverfejlesztője</vt:lpstr>
      <vt:lpstr>1969. július 16.  Irány a Hold!</vt:lpstr>
      <vt:lpstr>Hasonló, érdekes életutak</vt:lpstr>
      <vt:lpstr>Margaret díjai</vt:lpstr>
      <vt:lpstr>További elismerések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női tudósom</dc:title>
  <dc:creator>Tanár</dc:creator>
  <cp:lastModifiedBy>Tanár</cp:lastModifiedBy>
  <cp:revision>8</cp:revision>
  <dcterms:modified xsi:type="dcterms:W3CDTF">2022-09-06T06:44:09Z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0x010100423B067B633DDE4C99FB763E46DEDB79</vt:lpwstr>
  </property>
</Properties>
</file>