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DFBAE-5E7D-4664-A3B0-35ED6BE931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8E4CC-7A44-42DA-96C1-BCF71AD1D966}">
      <dgm:prSet/>
      <dgm:spPr/>
      <dgm:t>
        <a:bodyPr/>
        <a:lstStyle/>
        <a:p>
          <a:r>
            <a:rPr lang="en-US" dirty="0" err="1"/>
            <a:t>Házastárs</a:t>
          </a:r>
          <a:r>
            <a:rPr lang="hu-HU" dirty="0"/>
            <a:t>: </a:t>
          </a:r>
          <a:r>
            <a:rPr lang="en-US" dirty="0"/>
            <a:t>Pierre Curie</a:t>
          </a:r>
          <a:r>
            <a:rPr lang="hu-HU" dirty="0"/>
            <a:t> – két gyermekük született.</a:t>
          </a:r>
          <a:endParaRPr lang="en-US" dirty="0"/>
        </a:p>
      </dgm:t>
    </dgm:pt>
    <dgm:pt modelId="{05A9F979-46C6-4C53-9E98-B7BE1ED6698E}" type="parTrans" cxnId="{4354A923-71C3-4840-8BF9-0EA9292D4D55}">
      <dgm:prSet/>
      <dgm:spPr/>
      <dgm:t>
        <a:bodyPr/>
        <a:lstStyle/>
        <a:p>
          <a:endParaRPr lang="en-US"/>
        </a:p>
      </dgm:t>
    </dgm:pt>
    <dgm:pt modelId="{B58AD175-2F1D-4047-A3E7-E331F56B9134}" type="sibTrans" cxnId="{4354A923-71C3-4840-8BF9-0EA9292D4D55}">
      <dgm:prSet/>
      <dgm:spPr/>
      <dgm:t>
        <a:bodyPr/>
        <a:lstStyle/>
        <a:p>
          <a:endParaRPr lang="en-US"/>
        </a:p>
      </dgm:t>
    </dgm:pt>
    <dgm:pt modelId="{86B9F3E0-89CE-45A4-A732-FA5983111269}">
      <dgm:prSet/>
      <dgm:spPr/>
      <dgm:t>
        <a:bodyPr/>
        <a:lstStyle/>
        <a:p>
          <a:r>
            <a:rPr lang="en-US" dirty="0" err="1"/>
            <a:t>Férjével</a:t>
          </a:r>
          <a:r>
            <a:rPr lang="hu-HU" dirty="0"/>
            <a:t> </a:t>
          </a:r>
          <a:r>
            <a:rPr lang="en-US" dirty="0" err="1"/>
            <a:t>megosztva</a:t>
          </a:r>
          <a:r>
            <a:rPr lang="en-US" dirty="0"/>
            <a:t> </a:t>
          </a:r>
          <a:r>
            <a:rPr lang="en-US" dirty="0" err="1"/>
            <a:t>kapta</a:t>
          </a:r>
          <a:r>
            <a:rPr lang="en-US" dirty="0"/>
            <a:t> meg a </a:t>
          </a:r>
          <a:r>
            <a:rPr lang="en-US" dirty="0" err="1"/>
            <a:t>fizikai</a:t>
          </a:r>
          <a:r>
            <a:rPr lang="en-US" dirty="0"/>
            <a:t> Nobel-</a:t>
          </a:r>
          <a:r>
            <a:rPr lang="hu-HU" dirty="0"/>
            <a:t>d</a:t>
          </a:r>
          <a:r>
            <a:rPr lang="en-US" dirty="0" err="1"/>
            <a:t>íjat</a:t>
          </a:r>
          <a:r>
            <a:rPr lang="hu-HU" dirty="0"/>
            <a:t> (1903).</a:t>
          </a:r>
          <a:endParaRPr lang="en-US" dirty="0"/>
        </a:p>
      </dgm:t>
    </dgm:pt>
    <dgm:pt modelId="{E404D004-1E13-4050-BABB-AC624B9220DC}" type="parTrans" cxnId="{8A87914D-C082-47B2-8AB9-633DB8760853}">
      <dgm:prSet/>
      <dgm:spPr/>
      <dgm:t>
        <a:bodyPr/>
        <a:lstStyle/>
        <a:p>
          <a:endParaRPr lang="en-US"/>
        </a:p>
      </dgm:t>
    </dgm:pt>
    <dgm:pt modelId="{2CA9DABF-9D84-44A0-AEFE-1484D0B390DA}" type="sibTrans" cxnId="{8A87914D-C082-47B2-8AB9-633DB8760853}">
      <dgm:prSet/>
      <dgm:spPr/>
      <dgm:t>
        <a:bodyPr/>
        <a:lstStyle/>
        <a:p>
          <a:endParaRPr lang="en-US"/>
        </a:p>
      </dgm:t>
    </dgm:pt>
    <dgm:pt modelId="{DBF1C0BB-CE25-4EB3-A496-17ECA14B5957}">
      <dgm:prSet/>
      <dgm:spPr/>
      <dgm:t>
        <a:bodyPr/>
        <a:lstStyle/>
        <a:p>
          <a:r>
            <a:rPr lang="hu-HU" dirty="0"/>
            <a:t>A</a:t>
          </a:r>
          <a:r>
            <a:rPr lang="en-US" dirty="0"/>
            <a:t> </a:t>
          </a:r>
          <a:r>
            <a:rPr lang="en-US" dirty="0" err="1"/>
            <a:t>kémiai</a:t>
          </a:r>
          <a:r>
            <a:rPr lang="en-US" dirty="0"/>
            <a:t> Nobel-</a:t>
          </a:r>
          <a:r>
            <a:rPr lang="en-US" dirty="0" err="1"/>
            <a:t>díjat</a:t>
          </a:r>
          <a:r>
            <a:rPr lang="hu-HU" dirty="0"/>
            <a:t> </a:t>
          </a:r>
          <a:r>
            <a:rPr lang="en-US" dirty="0" err="1"/>
            <a:t>egymaga</a:t>
          </a:r>
          <a:r>
            <a:rPr lang="hu-HU" dirty="0"/>
            <a:t> kapta </a:t>
          </a:r>
          <a:r>
            <a:rPr lang="en-US" dirty="0"/>
            <a:t>1911-ben.</a:t>
          </a:r>
        </a:p>
      </dgm:t>
    </dgm:pt>
    <dgm:pt modelId="{576093F4-0F20-49C8-9F42-AB56EBFBE471}" type="parTrans" cxnId="{6DFDDFE0-4D15-448C-9790-C7E9ED115825}">
      <dgm:prSet/>
      <dgm:spPr/>
      <dgm:t>
        <a:bodyPr/>
        <a:lstStyle/>
        <a:p>
          <a:endParaRPr lang="en-US"/>
        </a:p>
      </dgm:t>
    </dgm:pt>
    <dgm:pt modelId="{2877B990-D3B9-4918-B602-C42D67AE003B}" type="sibTrans" cxnId="{6DFDDFE0-4D15-448C-9790-C7E9ED115825}">
      <dgm:prSet/>
      <dgm:spPr/>
      <dgm:t>
        <a:bodyPr/>
        <a:lstStyle/>
        <a:p>
          <a:endParaRPr lang="en-US"/>
        </a:p>
      </dgm:t>
    </dgm:pt>
    <dgm:pt modelId="{793A97C1-C078-422B-B3C2-7CFCD1177DD4}" type="pres">
      <dgm:prSet presAssocID="{FA3DFBAE-5E7D-4664-A3B0-35ED6BE931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9CAF1E-E5FC-4B80-8EE6-A340A63A8949}" type="pres">
      <dgm:prSet presAssocID="{AA08E4CC-7A44-42DA-96C1-BCF71AD1D966}" presName="hierRoot1" presStyleCnt="0"/>
      <dgm:spPr/>
    </dgm:pt>
    <dgm:pt modelId="{09F8C14D-9A2B-41A5-A563-A2110F97598A}" type="pres">
      <dgm:prSet presAssocID="{AA08E4CC-7A44-42DA-96C1-BCF71AD1D966}" presName="composite" presStyleCnt="0"/>
      <dgm:spPr/>
    </dgm:pt>
    <dgm:pt modelId="{387AFB81-0D05-4310-B3A0-81A4DA675F66}" type="pres">
      <dgm:prSet presAssocID="{AA08E4CC-7A44-42DA-96C1-BCF71AD1D966}" presName="background" presStyleLbl="node0" presStyleIdx="0" presStyleCnt="3"/>
      <dgm:spPr/>
    </dgm:pt>
    <dgm:pt modelId="{B1A63E2F-D034-4F8E-86F3-8175BC9D732E}" type="pres">
      <dgm:prSet presAssocID="{AA08E4CC-7A44-42DA-96C1-BCF71AD1D966}" presName="text" presStyleLbl="fgAcc0" presStyleIdx="0" presStyleCnt="3" custScaleX="304958" custScaleY="200558" custLinFactNeighborX="48193" custLinFactNeighborY="53027">
        <dgm:presLayoutVars>
          <dgm:chPref val="3"/>
        </dgm:presLayoutVars>
      </dgm:prSet>
      <dgm:spPr/>
    </dgm:pt>
    <dgm:pt modelId="{11990249-E7F0-41EA-8361-D899B554BFE5}" type="pres">
      <dgm:prSet presAssocID="{AA08E4CC-7A44-42DA-96C1-BCF71AD1D966}" presName="hierChild2" presStyleCnt="0"/>
      <dgm:spPr/>
    </dgm:pt>
    <dgm:pt modelId="{078A293F-37B5-447F-8F95-AE197038C713}" type="pres">
      <dgm:prSet presAssocID="{86B9F3E0-89CE-45A4-A732-FA5983111269}" presName="hierRoot1" presStyleCnt="0"/>
      <dgm:spPr/>
    </dgm:pt>
    <dgm:pt modelId="{7902484C-BE5B-407D-9794-6B2C03BC54F5}" type="pres">
      <dgm:prSet presAssocID="{86B9F3E0-89CE-45A4-A732-FA5983111269}" presName="composite" presStyleCnt="0"/>
      <dgm:spPr/>
    </dgm:pt>
    <dgm:pt modelId="{8904A4E4-2636-454A-9808-BD1738D46A5F}" type="pres">
      <dgm:prSet presAssocID="{86B9F3E0-89CE-45A4-A732-FA5983111269}" presName="background" presStyleLbl="node0" presStyleIdx="1" presStyleCnt="3"/>
      <dgm:spPr/>
    </dgm:pt>
    <dgm:pt modelId="{877E418D-41C3-42DE-B3AB-505DCDC750D2}" type="pres">
      <dgm:prSet presAssocID="{86B9F3E0-89CE-45A4-A732-FA5983111269}" presName="text" presStyleLbl="fgAcc0" presStyleIdx="1" presStyleCnt="3" custScaleX="298223" custScaleY="192207" custLinFactY="-50978" custLinFactNeighborX="83412" custLinFactNeighborY="-100000">
        <dgm:presLayoutVars>
          <dgm:chPref val="3"/>
        </dgm:presLayoutVars>
      </dgm:prSet>
      <dgm:spPr/>
    </dgm:pt>
    <dgm:pt modelId="{16E306D9-FBB3-402B-B222-12A78EAF9A34}" type="pres">
      <dgm:prSet presAssocID="{86B9F3E0-89CE-45A4-A732-FA5983111269}" presName="hierChild2" presStyleCnt="0"/>
      <dgm:spPr/>
    </dgm:pt>
    <dgm:pt modelId="{C17AA536-6021-4022-86F5-C99D3BD80482}" type="pres">
      <dgm:prSet presAssocID="{DBF1C0BB-CE25-4EB3-A496-17ECA14B5957}" presName="hierRoot1" presStyleCnt="0"/>
      <dgm:spPr/>
    </dgm:pt>
    <dgm:pt modelId="{B8EA7700-924F-472B-9C2C-7C3489F69527}" type="pres">
      <dgm:prSet presAssocID="{DBF1C0BB-CE25-4EB3-A496-17ECA14B5957}" presName="composite" presStyleCnt="0"/>
      <dgm:spPr/>
    </dgm:pt>
    <dgm:pt modelId="{BC9A71AF-68DF-4E7A-ACF7-11F67E203ED1}" type="pres">
      <dgm:prSet presAssocID="{DBF1C0BB-CE25-4EB3-A496-17ECA14B5957}" presName="background" presStyleLbl="node0" presStyleIdx="2" presStyleCnt="3"/>
      <dgm:spPr/>
    </dgm:pt>
    <dgm:pt modelId="{C66A9512-B26E-49E0-AFBD-22DEDE8BB335}" type="pres">
      <dgm:prSet presAssocID="{DBF1C0BB-CE25-4EB3-A496-17ECA14B5957}" presName="text" presStyleLbl="fgAcc0" presStyleIdx="2" presStyleCnt="3" custScaleX="278608" custScaleY="239210" custLinFactY="94434" custLinFactNeighborX="-82165" custLinFactNeighborY="100000">
        <dgm:presLayoutVars>
          <dgm:chPref val="3"/>
        </dgm:presLayoutVars>
      </dgm:prSet>
      <dgm:spPr/>
    </dgm:pt>
    <dgm:pt modelId="{D6CBEFE9-3B4F-41A0-8D8D-DBCD94BD104C}" type="pres">
      <dgm:prSet presAssocID="{DBF1C0BB-CE25-4EB3-A496-17ECA14B5957}" presName="hierChild2" presStyleCnt="0"/>
      <dgm:spPr/>
    </dgm:pt>
  </dgm:ptLst>
  <dgm:cxnLst>
    <dgm:cxn modelId="{4354A923-71C3-4840-8BF9-0EA9292D4D55}" srcId="{FA3DFBAE-5E7D-4664-A3B0-35ED6BE93102}" destId="{AA08E4CC-7A44-42DA-96C1-BCF71AD1D966}" srcOrd="0" destOrd="0" parTransId="{05A9F979-46C6-4C53-9E98-B7BE1ED6698E}" sibTransId="{B58AD175-2F1D-4047-A3E7-E331F56B9134}"/>
    <dgm:cxn modelId="{8A87914D-C082-47B2-8AB9-633DB8760853}" srcId="{FA3DFBAE-5E7D-4664-A3B0-35ED6BE93102}" destId="{86B9F3E0-89CE-45A4-A732-FA5983111269}" srcOrd="1" destOrd="0" parTransId="{E404D004-1E13-4050-BABB-AC624B9220DC}" sibTransId="{2CA9DABF-9D84-44A0-AEFE-1484D0B390DA}"/>
    <dgm:cxn modelId="{D8810A7C-B58D-4BA9-AB74-4E9D0C8F86CE}" type="presOf" srcId="{86B9F3E0-89CE-45A4-A732-FA5983111269}" destId="{877E418D-41C3-42DE-B3AB-505DCDC750D2}" srcOrd="0" destOrd="0" presId="urn:microsoft.com/office/officeart/2005/8/layout/hierarchy1"/>
    <dgm:cxn modelId="{F550BE81-8EE0-4E12-91FF-A3D8ECCB7309}" type="presOf" srcId="{DBF1C0BB-CE25-4EB3-A496-17ECA14B5957}" destId="{C66A9512-B26E-49E0-AFBD-22DEDE8BB335}" srcOrd="0" destOrd="0" presId="urn:microsoft.com/office/officeart/2005/8/layout/hierarchy1"/>
    <dgm:cxn modelId="{4FF081A4-DBB9-4C6F-9831-E473C12D2AE2}" type="presOf" srcId="{AA08E4CC-7A44-42DA-96C1-BCF71AD1D966}" destId="{B1A63E2F-D034-4F8E-86F3-8175BC9D732E}" srcOrd="0" destOrd="0" presId="urn:microsoft.com/office/officeart/2005/8/layout/hierarchy1"/>
    <dgm:cxn modelId="{6DFDDFE0-4D15-448C-9790-C7E9ED115825}" srcId="{FA3DFBAE-5E7D-4664-A3B0-35ED6BE93102}" destId="{DBF1C0BB-CE25-4EB3-A496-17ECA14B5957}" srcOrd="2" destOrd="0" parTransId="{576093F4-0F20-49C8-9F42-AB56EBFBE471}" sibTransId="{2877B990-D3B9-4918-B602-C42D67AE003B}"/>
    <dgm:cxn modelId="{656078F7-82E0-4F09-AA0E-7EB7B89BC077}" type="presOf" srcId="{FA3DFBAE-5E7D-4664-A3B0-35ED6BE93102}" destId="{793A97C1-C078-422B-B3C2-7CFCD1177DD4}" srcOrd="0" destOrd="0" presId="urn:microsoft.com/office/officeart/2005/8/layout/hierarchy1"/>
    <dgm:cxn modelId="{E124B70B-C2F2-496F-A2FA-AA539EAFA063}" type="presParOf" srcId="{793A97C1-C078-422B-B3C2-7CFCD1177DD4}" destId="{9A9CAF1E-E5FC-4B80-8EE6-A340A63A8949}" srcOrd="0" destOrd="0" presId="urn:microsoft.com/office/officeart/2005/8/layout/hierarchy1"/>
    <dgm:cxn modelId="{B8AC0C9D-8023-4302-BAB9-1D6C6F40A064}" type="presParOf" srcId="{9A9CAF1E-E5FC-4B80-8EE6-A340A63A8949}" destId="{09F8C14D-9A2B-41A5-A563-A2110F97598A}" srcOrd="0" destOrd="0" presId="urn:microsoft.com/office/officeart/2005/8/layout/hierarchy1"/>
    <dgm:cxn modelId="{877CACFC-2C14-43E1-8C6C-E6D681ADB2C6}" type="presParOf" srcId="{09F8C14D-9A2B-41A5-A563-A2110F97598A}" destId="{387AFB81-0D05-4310-B3A0-81A4DA675F66}" srcOrd="0" destOrd="0" presId="urn:microsoft.com/office/officeart/2005/8/layout/hierarchy1"/>
    <dgm:cxn modelId="{152F2BB7-0E38-4E8D-BABA-994D800B7BA5}" type="presParOf" srcId="{09F8C14D-9A2B-41A5-A563-A2110F97598A}" destId="{B1A63E2F-D034-4F8E-86F3-8175BC9D732E}" srcOrd="1" destOrd="0" presId="urn:microsoft.com/office/officeart/2005/8/layout/hierarchy1"/>
    <dgm:cxn modelId="{86058003-344E-4DFB-97B8-989AF91F2E3C}" type="presParOf" srcId="{9A9CAF1E-E5FC-4B80-8EE6-A340A63A8949}" destId="{11990249-E7F0-41EA-8361-D899B554BFE5}" srcOrd="1" destOrd="0" presId="urn:microsoft.com/office/officeart/2005/8/layout/hierarchy1"/>
    <dgm:cxn modelId="{E597299D-DC76-48C1-96EE-2119CD73A0B4}" type="presParOf" srcId="{793A97C1-C078-422B-B3C2-7CFCD1177DD4}" destId="{078A293F-37B5-447F-8F95-AE197038C713}" srcOrd="1" destOrd="0" presId="urn:microsoft.com/office/officeart/2005/8/layout/hierarchy1"/>
    <dgm:cxn modelId="{A11451A3-57EA-470D-BC57-C495FDA8C6E7}" type="presParOf" srcId="{078A293F-37B5-447F-8F95-AE197038C713}" destId="{7902484C-BE5B-407D-9794-6B2C03BC54F5}" srcOrd="0" destOrd="0" presId="urn:microsoft.com/office/officeart/2005/8/layout/hierarchy1"/>
    <dgm:cxn modelId="{3A528138-7BC0-4422-BDE9-9CF94C29A414}" type="presParOf" srcId="{7902484C-BE5B-407D-9794-6B2C03BC54F5}" destId="{8904A4E4-2636-454A-9808-BD1738D46A5F}" srcOrd="0" destOrd="0" presId="urn:microsoft.com/office/officeart/2005/8/layout/hierarchy1"/>
    <dgm:cxn modelId="{72C93059-45CD-4D01-A9C8-E89B6BD261F2}" type="presParOf" srcId="{7902484C-BE5B-407D-9794-6B2C03BC54F5}" destId="{877E418D-41C3-42DE-B3AB-505DCDC750D2}" srcOrd="1" destOrd="0" presId="urn:microsoft.com/office/officeart/2005/8/layout/hierarchy1"/>
    <dgm:cxn modelId="{A4E88879-6DAF-431B-821A-EE1B23065FAA}" type="presParOf" srcId="{078A293F-37B5-447F-8F95-AE197038C713}" destId="{16E306D9-FBB3-402B-B222-12A78EAF9A34}" srcOrd="1" destOrd="0" presId="urn:microsoft.com/office/officeart/2005/8/layout/hierarchy1"/>
    <dgm:cxn modelId="{6DF70264-C47F-4600-B4E2-D8BA2BF84C9F}" type="presParOf" srcId="{793A97C1-C078-422B-B3C2-7CFCD1177DD4}" destId="{C17AA536-6021-4022-86F5-C99D3BD80482}" srcOrd="2" destOrd="0" presId="urn:microsoft.com/office/officeart/2005/8/layout/hierarchy1"/>
    <dgm:cxn modelId="{5FB339CC-08A2-4B9C-B23E-45839459CD96}" type="presParOf" srcId="{C17AA536-6021-4022-86F5-C99D3BD80482}" destId="{B8EA7700-924F-472B-9C2C-7C3489F69527}" srcOrd="0" destOrd="0" presId="urn:microsoft.com/office/officeart/2005/8/layout/hierarchy1"/>
    <dgm:cxn modelId="{62504EAA-82CC-47DD-9DC7-64EB409EB1FA}" type="presParOf" srcId="{B8EA7700-924F-472B-9C2C-7C3489F69527}" destId="{BC9A71AF-68DF-4E7A-ACF7-11F67E203ED1}" srcOrd="0" destOrd="0" presId="urn:microsoft.com/office/officeart/2005/8/layout/hierarchy1"/>
    <dgm:cxn modelId="{BAFDDF42-F39D-4B0D-9E47-E8AA10CC9871}" type="presParOf" srcId="{B8EA7700-924F-472B-9C2C-7C3489F69527}" destId="{C66A9512-B26E-49E0-AFBD-22DEDE8BB335}" srcOrd="1" destOrd="0" presId="urn:microsoft.com/office/officeart/2005/8/layout/hierarchy1"/>
    <dgm:cxn modelId="{24C9137C-16D2-4AA4-9E51-F45002DFF033}" type="presParOf" srcId="{C17AA536-6021-4022-86F5-C99D3BD80482}" destId="{D6CBEFE9-3B4F-41A0-8D8D-DBCD94BD10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AFB81-0D05-4310-B3A0-81A4DA675F66}">
      <dsp:nvSpPr>
        <dsp:cNvPr id="0" name=""/>
        <dsp:cNvSpPr/>
      </dsp:nvSpPr>
      <dsp:spPr>
        <a:xfrm>
          <a:off x="382491" y="1523922"/>
          <a:ext cx="2418782" cy="1010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3E2F-D034-4F8E-86F3-8175BC9D732E}">
      <dsp:nvSpPr>
        <dsp:cNvPr id="0" name=""/>
        <dsp:cNvSpPr/>
      </dsp:nvSpPr>
      <dsp:spPr>
        <a:xfrm>
          <a:off x="470619" y="1607643"/>
          <a:ext cx="2418782" cy="1010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Házastárs</a:t>
          </a:r>
          <a:r>
            <a:rPr lang="hu-HU" sz="1800" kern="1200" dirty="0"/>
            <a:t>: </a:t>
          </a:r>
          <a:r>
            <a:rPr lang="en-US" sz="1800" kern="1200" dirty="0"/>
            <a:t>Pierre Curie</a:t>
          </a:r>
          <a:r>
            <a:rPr lang="hu-HU" sz="1800" kern="1200" dirty="0"/>
            <a:t> – két gyermekük született.</a:t>
          </a:r>
          <a:endParaRPr lang="en-US" sz="1800" kern="1200" dirty="0"/>
        </a:p>
      </dsp:txBody>
      <dsp:txXfrm>
        <a:off x="500204" y="1637228"/>
        <a:ext cx="2359612" cy="950944"/>
      </dsp:txXfrm>
    </dsp:sp>
    <dsp:sp modelId="{8904A4E4-2636-454A-9808-BD1738D46A5F}">
      <dsp:nvSpPr>
        <dsp:cNvPr id="0" name=""/>
        <dsp:cNvSpPr/>
      </dsp:nvSpPr>
      <dsp:spPr>
        <a:xfrm>
          <a:off x="3256871" y="496446"/>
          <a:ext cx="2365364" cy="968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E418D-41C3-42DE-B3AB-505DCDC750D2}">
      <dsp:nvSpPr>
        <dsp:cNvPr id="0" name=""/>
        <dsp:cNvSpPr/>
      </dsp:nvSpPr>
      <dsp:spPr>
        <a:xfrm>
          <a:off x="3344999" y="580168"/>
          <a:ext cx="2365364" cy="968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Férjével</a:t>
          </a:r>
          <a:r>
            <a:rPr lang="hu-HU" sz="1800" kern="1200" dirty="0"/>
            <a:t> </a:t>
          </a:r>
          <a:r>
            <a:rPr lang="en-US" sz="1800" kern="1200" dirty="0" err="1"/>
            <a:t>megosztva</a:t>
          </a:r>
          <a:r>
            <a:rPr lang="en-US" sz="1800" kern="1200" dirty="0"/>
            <a:t> </a:t>
          </a:r>
          <a:r>
            <a:rPr lang="en-US" sz="1800" kern="1200" dirty="0" err="1"/>
            <a:t>kapta</a:t>
          </a:r>
          <a:r>
            <a:rPr lang="en-US" sz="1800" kern="1200" dirty="0"/>
            <a:t> meg a </a:t>
          </a:r>
          <a:r>
            <a:rPr lang="en-US" sz="1800" kern="1200" dirty="0" err="1"/>
            <a:t>fizikai</a:t>
          </a:r>
          <a:r>
            <a:rPr lang="en-US" sz="1800" kern="1200" dirty="0"/>
            <a:t> Nobel-</a:t>
          </a:r>
          <a:r>
            <a:rPr lang="hu-HU" sz="1800" kern="1200" dirty="0"/>
            <a:t>d</a:t>
          </a:r>
          <a:r>
            <a:rPr lang="en-US" sz="1800" kern="1200" dirty="0" err="1"/>
            <a:t>íjat</a:t>
          </a:r>
          <a:r>
            <a:rPr lang="hu-HU" sz="1800" kern="1200" dirty="0"/>
            <a:t> (1903).</a:t>
          </a:r>
          <a:endParaRPr lang="en-US" sz="1800" kern="1200" dirty="0"/>
        </a:p>
      </dsp:txBody>
      <dsp:txXfrm>
        <a:off x="3373352" y="608521"/>
        <a:ext cx="2308658" cy="911348"/>
      </dsp:txXfrm>
    </dsp:sp>
    <dsp:sp modelId="{BC9A71AF-68DF-4E7A-ACF7-11F67E203ED1}">
      <dsp:nvSpPr>
        <dsp:cNvPr id="0" name=""/>
        <dsp:cNvSpPr/>
      </dsp:nvSpPr>
      <dsp:spPr>
        <a:xfrm>
          <a:off x="4485213" y="2236121"/>
          <a:ext cx="2209787" cy="1204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A9512-B26E-49E0-AFBD-22DEDE8BB335}">
      <dsp:nvSpPr>
        <dsp:cNvPr id="0" name=""/>
        <dsp:cNvSpPr/>
      </dsp:nvSpPr>
      <dsp:spPr>
        <a:xfrm>
          <a:off x="4573341" y="2319843"/>
          <a:ext cx="2209787" cy="120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</a:t>
          </a:r>
          <a:r>
            <a:rPr lang="en-US" sz="1800" kern="1200" dirty="0"/>
            <a:t> </a:t>
          </a:r>
          <a:r>
            <a:rPr lang="en-US" sz="1800" kern="1200" dirty="0" err="1"/>
            <a:t>kémiai</a:t>
          </a:r>
          <a:r>
            <a:rPr lang="en-US" sz="1800" kern="1200" dirty="0"/>
            <a:t> Nobel-</a:t>
          </a:r>
          <a:r>
            <a:rPr lang="en-US" sz="1800" kern="1200" dirty="0" err="1"/>
            <a:t>díjat</a:t>
          </a:r>
          <a:r>
            <a:rPr lang="hu-HU" sz="1800" kern="1200" dirty="0"/>
            <a:t> </a:t>
          </a:r>
          <a:r>
            <a:rPr lang="en-US" sz="1800" kern="1200" dirty="0" err="1"/>
            <a:t>egymaga</a:t>
          </a:r>
          <a:r>
            <a:rPr lang="hu-HU" sz="1800" kern="1200" dirty="0"/>
            <a:t> kapta </a:t>
          </a:r>
          <a:r>
            <a:rPr lang="en-US" sz="1800" kern="1200" dirty="0"/>
            <a:t>1911-ben.</a:t>
          </a:r>
        </a:p>
      </dsp:txBody>
      <dsp:txXfrm>
        <a:off x="4608628" y="2355130"/>
        <a:ext cx="2139213" cy="1134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2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0" r:id="rId6"/>
    <p:sldLayoutId id="2147483795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udosnaptar.kfki.hu/c/u/curiem/curiem.html" TargetMode="External"/><Relationship Id="rId2" Type="http://schemas.openxmlformats.org/officeDocument/2006/relationships/hyperlink" Target="https://hu.wikipedia.org/wiki/Marie_Cur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1201FD-B9B8-44FB-827C-2B72B2C6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D50380-B737-4843-B657-D1F72ECE0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38A1CE-8855-4800-8759-A56D50C74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0E8BB7-1962-48A1-AE75-138B858AD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B998B9-5288-4CE0-B72D-57048D824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CCB6E9-345A-4FF8-A88D-3E5CF21D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318E85-96B6-461C-8287-F6CA4968C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BFD751-AAE9-43DB-8D9F-FBD0019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A33B7E8-7994-46BB-A708-1BAEAE9A4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24BAA5-7F61-4495-857C-97EDFC96F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16A69CD-5F58-4D4E-8784-EF04768B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01CAAA-9CED-4D6E-94EF-252DDFCB7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6C2E15-6DB9-400F-A463-3A7488119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48849A-5ABA-4068-B1B8-628853773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026C35F-2E6D-487D-B9F7-C4FEC99C2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96CD3E-B1D7-4FEB-A4C4-9D2224756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504DA9-0960-480F-A0D1-43F798BA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211248-4214-4C32-9181-236A5054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C8DA7D9-8888-4AE1-88A9-070E3D39A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F6DF4-75E2-40AE-898D-8439C1A1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EB5A874-B7FD-462A-B169-E7FDB5AA6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40B800-A1C4-40CF-B676-3714D7BC6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DC799A-8E1B-473C-8A5C-61A7E6E1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241FE59-669C-46CE-BD6B-BCC0E38E3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8A03C7-4888-469E-B83E-68A5A252F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949D6E2-575B-4B3B-9200-F89FF6263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92BECB-21C3-4E10-BA4A-1A40B32F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399FED6-669D-4F33-B077-DCABEE44C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0A4E8B-1AAA-4226-98A8-D787BCF2A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9842F70-1987-4D9B-A998-AB1CA140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A5A85E-17B3-4952-B61F-2F5B41D63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1FC6E2-FA10-41E8-AD12-66A1CF983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27D6616B-CA16-4E7A-AD49-69268088A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4239706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F5E310-FECA-8EF3-3894-5653D80D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132" y="381791"/>
            <a:ext cx="4398754" cy="2438354"/>
          </a:xfrm>
        </p:spPr>
        <p:txBody>
          <a:bodyPr anchor="t"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Marie Curie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9ED05F-D821-F577-D84D-54E4D14FD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805" y="1452816"/>
            <a:ext cx="4219926" cy="929538"/>
          </a:xfrm>
        </p:spPr>
        <p:txBody>
          <a:bodyPr anchor="t">
            <a:normAutofit/>
          </a:bodyPr>
          <a:lstStyle/>
          <a:p>
            <a:pPr algn="ctr"/>
            <a:r>
              <a:rPr lang="hu-HU" b="1" i="1" dirty="0">
                <a:solidFill>
                  <a:schemeClr val="bg1"/>
                </a:solidFill>
              </a:rPr>
              <a:t>az első nő, aki Nobel-díjat nyert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D1CB648-BD1B-7C71-5F5F-A82F167EC5B9}"/>
              </a:ext>
            </a:extLst>
          </p:cNvPr>
          <p:cNvSpPr txBox="1"/>
          <p:nvPr/>
        </p:nvSpPr>
        <p:spPr>
          <a:xfrm>
            <a:off x="208335" y="6277809"/>
            <a:ext cx="470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Készítette: Nagy Enikő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3352146-C0E6-394F-EACB-4796758C5D3B}"/>
              </a:ext>
            </a:extLst>
          </p:cNvPr>
          <p:cNvSpPr txBox="1"/>
          <p:nvPr/>
        </p:nvSpPr>
        <p:spPr>
          <a:xfrm>
            <a:off x="10513498" y="6375025"/>
            <a:ext cx="22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2022. 08. 24.</a:t>
            </a:r>
          </a:p>
        </p:txBody>
      </p:sp>
    </p:spTree>
    <p:extLst>
      <p:ext uri="{BB962C8B-B14F-4D97-AF65-F5344CB8AC3E}">
        <p14:creationId xmlns:p14="http://schemas.microsoft.com/office/powerpoint/2010/main" val="29183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05" name="Freeform: Shape 104">
            <a:extLst>
              <a:ext uri="{FF2B5EF4-FFF2-40B4-BE49-F238E27FC236}">
                <a16:creationId xmlns:a16="http://schemas.microsoft.com/office/drawing/2014/main" id="{CFDF70F4-97B6-40D8-B1FA-9580DBD23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2244" y="224448"/>
            <a:ext cx="6857996" cy="6409096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ight Triangle 139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718346D-E531-BA8C-E0D3-8C74BC0E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4" y="814329"/>
            <a:ext cx="5408027" cy="542875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7D952D-494E-040B-24EE-B3212772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5209286" cy="3791918"/>
          </a:xfrm>
        </p:spPr>
        <p:txBody>
          <a:bodyPr>
            <a:normAutofit/>
          </a:bodyPr>
          <a:lstStyle/>
          <a:p>
            <a:r>
              <a:rPr lang="hu-HU" dirty="0">
                <a:hlinkClick r:id="rId2"/>
              </a:rPr>
              <a:t>https://hu.wikipedia.org/wiki/Marie_Curie</a:t>
            </a:r>
            <a:endParaRPr lang="hu-HU" dirty="0"/>
          </a:p>
          <a:p>
            <a:r>
              <a:rPr lang="hu-HU" dirty="0">
                <a:hlinkClick r:id="rId3"/>
              </a:rPr>
              <a:t>https://tudosnaptar.kfki.hu/c/u/curiem/curiem.html</a:t>
            </a:r>
            <a:endParaRPr lang="hu-HU" dirty="0"/>
          </a:p>
          <a:p>
            <a:r>
              <a:rPr lang="hu-HU" dirty="0"/>
              <a:t>Képek forrása: Google</a:t>
            </a:r>
          </a:p>
          <a:p>
            <a:endParaRPr lang="hu-HU" dirty="0"/>
          </a:p>
        </p:txBody>
      </p:sp>
      <p:pic>
        <p:nvPicPr>
          <p:cNvPr id="7" name="Kép 6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21239C61-6D46-852F-EC9A-455395A3D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88" y="721082"/>
            <a:ext cx="3660067" cy="54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ight Triangle 41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3" name="Rectangle 4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4" name="Group 45">
            <a:extLst>
              <a:ext uri="{FF2B5EF4-FFF2-40B4-BE49-F238E27FC236}">
                <a16:creationId xmlns:a16="http://schemas.microsoft.com/office/drawing/2014/main" id="{3A663D04-C5D3-4468-AA3B-9880527A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8A29A46-413C-4484-946F-6D28C5B4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DD8C4B2-C285-4890-8150-9B63D33D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44EC85-AC03-4F75-8D51-DFA985766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5D371D-12A6-4F6A-BB1F-1815AC4FB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12961FA-2CA7-4EE9-BFA0-8C41C53CD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5E0838-B886-41AB-97D4-0ACF6607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A8D7727-9653-4887-9C76-9B534CCE6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2FF4DB-48CC-4501-8D22-8748B5202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400061-8886-404B-84F8-19929305B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D50BF5C-2633-4ECD-B354-586F7C140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0B17F7-C0E3-4251-ACB3-0096A896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35212F-25D9-4473-84A7-E2F4B07C2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76190E-1564-40B1-AF46-BA42ED917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5B9E8FC-5C3E-4E93-9A5E-449F5F2C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893E675-0723-45A7-96F0-D4DE609C1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6FB0384-C6DB-4AFD-8DBF-B5951D7C7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CD21961-E94F-432F-B004-9F092642E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8BF6A3-80BF-4B2D-B9FC-C6EF85553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46CB5E-AF87-4509-AC6D-73A360DC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6792C7F-390F-4474-94B3-49469A470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004ACA1-0E4A-4880-BEC3-16C02F97D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C02A338-E10C-436C-9C6D-8343C692E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9EFB8EA-327B-40E3-B9FF-C7A72CB94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534B69F-E3F6-473A-AC3E-7938EA063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BE75730-09B8-4EC9-A84B-66CC1BDB2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DFA29A-FEDC-4A11-9040-901FEFE31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D7D224-08A0-4584-AAA5-502EEC4B3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EC2FBE2-7186-4609-8C51-BF456B539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B9A9517-E690-4E72-9360-7C0C56EBB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2CA3F09-DCA2-44CD-85BC-4C49CEC3F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A6887AB-1B22-4147-9642-C13B9AE1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ight Triangle 78">
            <a:extLst>
              <a:ext uri="{FF2B5EF4-FFF2-40B4-BE49-F238E27FC236}">
                <a16:creationId xmlns:a16="http://schemas.microsoft.com/office/drawing/2014/main" id="{80DB3690-454E-4196-AD7B-31F96F2B3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810332" y="-2897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6DE0DB0-9A45-D02F-989F-43A9A2CF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9" y="133881"/>
            <a:ext cx="9807426" cy="8036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z="4800" b="1" i="1" dirty="0">
                <a:latin typeface="Baskerville Old Face" panose="02020602080505020303" pitchFamily="18" charset="0"/>
              </a:rPr>
              <a:t>Életút I.</a:t>
            </a:r>
            <a:r>
              <a:rPr lang="hu-HU" sz="4800" i="1" dirty="0">
                <a:latin typeface="Baskerville Old Face" panose="02020602080505020303" pitchFamily="18" charset="0"/>
              </a:rPr>
              <a:t> – életrajzi adatok</a:t>
            </a:r>
            <a:endParaRPr lang="en-US" sz="4800" i="1" dirty="0">
              <a:latin typeface="Baskerville Old Face" panose="02020602080505020303" pitchFamily="18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CCE629E-4E9A-2D41-C625-B68B36F4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4848" y="1255928"/>
            <a:ext cx="7558410" cy="467030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000" i="0" dirty="0">
                <a:solidFill>
                  <a:schemeClr val="tx2"/>
                </a:solidFill>
              </a:rPr>
              <a:t>Születési név: </a:t>
            </a:r>
            <a:r>
              <a:rPr lang="en-US" sz="2000" i="0" dirty="0">
                <a:solidFill>
                  <a:schemeClr val="tx2"/>
                </a:solidFill>
              </a:rPr>
              <a:t>Maria </a:t>
            </a:r>
            <a:r>
              <a:rPr lang="en-US" sz="2000" i="0" dirty="0" err="1">
                <a:solidFill>
                  <a:schemeClr val="tx2"/>
                </a:solidFill>
              </a:rPr>
              <a:t>Salomea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Skłodowska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endParaRPr lang="hu-HU" sz="2000" i="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000" i="0" dirty="0">
                <a:solidFill>
                  <a:schemeClr val="tx2"/>
                </a:solidFill>
              </a:rPr>
              <a:t>Születése, halála: </a:t>
            </a:r>
            <a:r>
              <a:rPr lang="en-US" sz="2000" i="0" dirty="0" err="1">
                <a:solidFill>
                  <a:schemeClr val="tx2"/>
                </a:solidFill>
              </a:rPr>
              <a:t>Varsó</a:t>
            </a:r>
            <a:r>
              <a:rPr lang="en-US" sz="2000" i="0" dirty="0">
                <a:solidFill>
                  <a:schemeClr val="tx2"/>
                </a:solidFill>
              </a:rPr>
              <a:t>, 1867. </a:t>
            </a:r>
            <a:r>
              <a:rPr lang="en-US" sz="2000" i="0" dirty="0" err="1">
                <a:solidFill>
                  <a:schemeClr val="tx2"/>
                </a:solidFill>
              </a:rPr>
              <a:t>november</a:t>
            </a:r>
            <a:r>
              <a:rPr lang="en-US" sz="2000" i="0" dirty="0">
                <a:solidFill>
                  <a:schemeClr val="tx2"/>
                </a:solidFill>
              </a:rPr>
              <a:t> 7. – Passy, 1934. </a:t>
            </a:r>
            <a:r>
              <a:rPr lang="en-US" sz="2000" i="0" dirty="0" err="1">
                <a:solidFill>
                  <a:schemeClr val="tx2"/>
                </a:solidFill>
              </a:rPr>
              <a:t>július</a:t>
            </a:r>
            <a:r>
              <a:rPr lang="en-US" sz="2000" i="0" dirty="0">
                <a:solidFill>
                  <a:schemeClr val="tx2"/>
                </a:solidFill>
              </a:rPr>
              <a:t> 4</a:t>
            </a:r>
            <a:r>
              <a:rPr lang="hu-HU" sz="2000" i="0" dirty="0">
                <a:solidFill>
                  <a:schemeClr val="tx2"/>
                </a:solidFill>
              </a:rPr>
              <a:t>.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000" i="0" dirty="0">
                <a:solidFill>
                  <a:schemeClr val="tx2"/>
                </a:solidFill>
              </a:rPr>
              <a:t>L</a:t>
            </a:r>
            <a:r>
              <a:rPr lang="en-US" sz="2000" i="0" dirty="0" err="1">
                <a:solidFill>
                  <a:schemeClr val="tx2"/>
                </a:solidFill>
              </a:rPr>
              <a:t>engyel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fizikus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és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kémikus</a:t>
            </a:r>
            <a:r>
              <a:rPr lang="hu-HU" sz="2000" i="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i="0" dirty="0" err="1">
                <a:solidFill>
                  <a:schemeClr val="tx2"/>
                </a:solidFill>
              </a:rPr>
              <a:t>Franciaországban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élt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és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tudományos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eredményeit</a:t>
            </a:r>
            <a:r>
              <a:rPr lang="en-US" sz="2000" i="0" dirty="0">
                <a:solidFill>
                  <a:schemeClr val="tx2"/>
                </a:solidFill>
              </a:rPr>
              <a:t> is </a:t>
            </a:r>
            <a:r>
              <a:rPr lang="en-US" sz="2000" i="0" dirty="0" err="1">
                <a:solidFill>
                  <a:schemeClr val="tx2"/>
                </a:solidFill>
              </a:rPr>
              <a:t>itt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érte</a:t>
            </a:r>
            <a:r>
              <a:rPr lang="en-US" sz="2000" i="0" dirty="0">
                <a:solidFill>
                  <a:schemeClr val="tx2"/>
                </a:solidFill>
              </a:rPr>
              <a:t> el. </a:t>
            </a:r>
            <a:endParaRPr lang="hu-HU" sz="2000" i="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i="0" dirty="0">
                <a:solidFill>
                  <a:schemeClr val="tx2"/>
                </a:solidFill>
              </a:rPr>
              <a:t>A </a:t>
            </a:r>
            <a:r>
              <a:rPr lang="en-US" sz="2000" i="0" dirty="0" err="1">
                <a:solidFill>
                  <a:schemeClr val="tx2"/>
                </a:solidFill>
              </a:rPr>
              <a:t>radioaktivitás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úttörő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kutatója</a:t>
            </a:r>
            <a:r>
              <a:rPr lang="en-US" sz="2000" i="0" dirty="0">
                <a:solidFill>
                  <a:schemeClr val="tx2"/>
                </a:solidFill>
              </a:rPr>
              <a:t>. </a:t>
            </a:r>
            <a:endParaRPr lang="hu-HU" sz="2000" i="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i="0" dirty="0">
                <a:solidFill>
                  <a:schemeClr val="tx2"/>
                </a:solidFill>
              </a:rPr>
              <a:t>Ő volt a </a:t>
            </a:r>
            <a:r>
              <a:rPr lang="en-US" sz="2000" i="0" dirty="0" err="1">
                <a:solidFill>
                  <a:schemeClr val="tx2"/>
                </a:solidFill>
              </a:rPr>
              <a:t>párizsi</a:t>
            </a:r>
            <a:r>
              <a:rPr lang="en-US" sz="2000" i="0" dirty="0">
                <a:solidFill>
                  <a:schemeClr val="tx2"/>
                </a:solidFill>
              </a:rPr>
              <a:t> Sorbonne </a:t>
            </a:r>
            <a:r>
              <a:rPr lang="en-US" sz="2000" i="0" dirty="0" err="1">
                <a:solidFill>
                  <a:schemeClr val="tx2"/>
                </a:solidFill>
              </a:rPr>
              <a:t>első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női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professzora</a:t>
            </a:r>
            <a:r>
              <a:rPr lang="hu-HU" sz="2000" i="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000" i="0" dirty="0">
                <a:solidFill>
                  <a:schemeClr val="tx2"/>
                </a:solidFill>
              </a:rPr>
              <a:t>E</a:t>
            </a:r>
            <a:r>
              <a:rPr lang="en-US" sz="2000" i="0" dirty="0" err="1">
                <a:solidFill>
                  <a:schemeClr val="tx2"/>
                </a:solidFill>
              </a:rPr>
              <a:t>lsőnek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kapott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kétszer</a:t>
            </a:r>
            <a:r>
              <a:rPr lang="en-US" sz="2000" i="0" dirty="0">
                <a:solidFill>
                  <a:schemeClr val="tx2"/>
                </a:solidFill>
              </a:rPr>
              <a:t> Nobel-</a:t>
            </a:r>
            <a:r>
              <a:rPr lang="en-US" sz="2000" i="0" dirty="0" err="1">
                <a:solidFill>
                  <a:schemeClr val="tx2"/>
                </a:solidFill>
              </a:rPr>
              <a:t>díjat</a:t>
            </a:r>
            <a:r>
              <a:rPr lang="en-US" sz="2000" i="0" dirty="0">
                <a:solidFill>
                  <a:schemeClr val="tx2"/>
                </a:solidFill>
              </a:rPr>
              <a:t>, a </a:t>
            </a:r>
            <a:r>
              <a:rPr lang="en-US" sz="2000" i="0" dirty="0" err="1">
                <a:solidFill>
                  <a:schemeClr val="tx2"/>
                </a:solidFill>
              </a:rPr>
              <a:t>fizika</a:t>
            </a:r>
            <a:r>
              <a:rPr lang="en-US" sz="2000" i="0" dirty="0">
                <a:solidFill>
                  <a:schemeClr val="tx2"/>
                </a:solidFill>
              </a:rPr>
              <a:t>, </a:t>
            </a:r>
            <a:r>
              <a:rPr lang="en-US" sz="2000" i="0" dirty="0" err="1">
                <a:solidFill>
                  <a:schemeClr val="tx2"/>
                </a:solidFill>
              </a:rPr>
              <a:t>illetve</a:t>
            </a:r>
            <a:r>
              <a:rPr lang="en-US" sz="2000" i="0" dirty="0">
                <a:solidFill>
                  <a:schemeClr val="tx2"/>
                </a:solidFill>
              </a:rPr>
              <a:t> a </a:t>
            </a:r>
            <a:r>
              <a:rPr lang="en-US" sz="2000" i="0" dirty="0" err="1">
                <a:solidFill>
                  <a:schemeClr val="tx2"/>
                </a:solidFill>
              </a:rPr>
              <a:t>kémia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területein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végzett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munkájáért</a:t>
            </a:r>
            <a:r>
              <a:rPr lang="en-US" sz="2000" i="0" dirty="0">
                <a:solidFill>
                  <a:schemeClr val="tx2"/>
                </a:solidFill>
              </a:rPr>
              <a:t>. </a:t>
            </a:r>
            <a:endParaRPr lang="hu-HU" sz="2000" i="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i="0" dirty="0" err="1">
                <a:solidFill>
                  <a:schemeClr val="tx2"/>
                </a:solidFill>
              </a:rPr>
              <a:t>Radioaktivitás</a:t>
            </a:r>
            <a:r>
              <a:rPr lang="hu-HU" sz="2000" i="0" dirty="0">
                <a:solidFill>
                  <a:schemeClr val="tx2"/>
                </a:solidFill>
              </a:rPr>
              <a:t>, </a:t>
            </a:r>
            <a:r>
              <a:rPr lang="en-US" sz="2000" i="0" dirty="0">
                <a:solidFill>
                  <a:schemeClr val="tx2"/>
                </a:solidFill>
              </a:rPr>
              <a:t>a </a:t>
            </a:r>
            <a:r>
              <a:rPr lang="en-US" sz="2000" i="0" dirty="0" err="1">
                <a:solidFill>
                  <a:schemeClr val="tx2"/>
                </a:solidFill>
              </a:rPr>
              <a:t>polónium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és</a:t>
            </a:r>
            <a:r>
              <a:rPr lang="en-US" sz="2000" i="0" dirty="0">
                <a:solidFill>
                  <a:schemeClr val="tx2"/>
                </a:solidFill>
              </a:rPr>
              <a:t> a </a:t>
            </a:r>
            <a:r>
              <a:rPr lang="en-US" sz="2000" i="0" dirty="0" err="1">
                <a:solidFill>
                  <a:schemeClr val="tx2"/>
                </a:solidFill>
              </a:rPr>
              <a:t>rádium</a:t>
            </a:r>
            <a:r>
              <a:rPr lang="en-US" sz="2000" i="0" dirty="0">
                <a:solidFill>
                  <a:schemeClr val="tx2"/>
                </a:solidFill>
              </a:rPr>
              <a:t> </a:t>
            </a:r>
            <a:r>
              <a:rPr lang="en-US" sz="2000" i="0" dirty="0" err="1">
                <a:solidFill>
                  <a:schemeClr val="tx2"/>
                </a:solidFill>
              </a:rPr>
              <a:t>felfedezése</a:t>
            </a:r>
            <a:r>
              <a:rPr lang="hu-HU" sz="2000" i="0" dirty="0">
                <a:solidFill>
                  <a:schemeClr val="tx2"/>
                </a:solidFill>
              </a:rPr>
              <a:t>.</a:t>
            </a:r>
            <a:endParaRPr lang="en-US" sz="2000" i="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Kép 5" descr="A képen érme látható&#10;&#10;Automatikusan generált leírás">
            <a:extLst>
              <a:ext uri="{FF2B5EF4-FFF2-40B4-BE49-F238E27FC236}">
                <a16:creationId xmlns:a16="http://schemas.microsoft.com/office/drawing/2014/main" id="{51C8C71D-F56F-3ABE-EA87-C8331B00B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1" y="2158574"/>
            <a:ext cx="3279072" cy="32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1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B021108-48F6-0C08-289B-652D94E3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08" y="159973"/>
            <a:ext cx="10349809" cy="80368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u-HU" sz="5400" b="1" i="1" dirty="0">
                <a:latin typeface="Baskerville Old Face" panose="02020602080505020303" pitchFamily="18" charset="0"/>
              </a:rPr>
              <a:t>Életút II.</a:t>
            </a:r>
            <a:r>
              <a:rPr lang="hu-HU" sz="5400" i="1" dirty="0">
                <a:latin typeface="Baskerville Old Face" panose="02020602080505020303" pitchFamily="18" charset="0"/>
              </a:rPr>
              <a:t> – életrajzi adatok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9575F21-C42A-4CDE-945A-428870774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4" y="4160066"/>
            <a:ext cx="2863046" cy="1897483"/>
          </a:xfrm>
          <a:prstGeom prst="rect">
            <a:avLst/>
          </a:prstGeom>
        </p:spPr>
      </p:pic>
      <p:pic>
        <p:nvPicPr>
          <p:cNvPr id="7" name="Kép 6" descr="A képen égbolt, világos, huzal látható&#10;&#10;Automatikusan generált leírás">
            <a:extLst>
              <a:ext uri="{FF2B5EF4-FFF2-40B4-BE49-F238E27FC236}">
                <a16:creationId xmlns:a16="http://schemas.microsoft.com/office/drawing/2014/main" id="{7AD697F3-FE45-C569-AC2C-0A734F7C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26" y="356117"/>
            <a:ext cx="2450418" cy="2405865"/>
          </a:xfrm>
          <a:prstGeom prst="rect">
            <a:avLst/>
          </a:prstGeom>
        </p:spPr>
      </p:pic>
      <p:sp>
        <p:nvSpPr>
          <p:cNvPr id="40" name="Szövegdoboz 39">
            <a:extLst>
              <a:ext uri="{FF2B5EF4-FFF2-40B4-BE49-F238E27FC236}">
                <a16:creationId xmlns:a16="http://schemas.microsoft.com/office/drawing/2014/main" id="{94A09249-D11F-57BC-CD1B-8AFA61878F00}"/>
              </a:ext>
            </a:extLst>
          </p:cNvPr>
          <p:cNvSpPr txBox="1"/>
          <p:nvPr/>
        </p:nvSpPr>
        <p:spPr>
          <a:xfrm>
            <a:off x="387172" y="1484720"/>
            <a:ext cx="730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Párizsi természettudományi karon matematikát, fizikát és kémiát tanult.</a:t>
            </a:r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Fizikából majd matematikából szerzett diplomát.</a:t>
            </a:r>
          </a:p>
        </p:txBody>
      </p:sp>
      <p:graphicFrame>
        <p:nvGraphicFramePr>
          <p:cNvPr id="82" name="Szöveg helye 2">
            <a:extLst>
              <a:ext uri="{FF2B5EF4-FFF2-40B4-BE49-F238E27FC236}">
                <a16:creationId xmlns:a16="http://schemas.microsoft.com/office/drawing/2014/main" id="{27CB391D-4428-A895-AB06-27793B6C8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207548"/>
              </p:ext>
            </p:extLst>
          </p:nvPr>
        </p:nvGraphicFramePr>
        <p:xfrm>
          <a:off x="3830920" y="3082367"/>
          <a:ext cx="7435070" cy="38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680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7">
            <a:extLst>
              <a:ext uri="{FF2B5EF4-FFF2-40B4-BE49-F238E27FC236}">
                <a16:creationId xmlns:a16="http://schemas.microsoft.com/office/drawing/2014/main" id="{D7C3C2D0-A48F-4A6F-9C7D-888E9DFE6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7" name="Freeform: Shape 9">
            <a:extLst>
              <a:ext uri="{FF2B5EF4-FFF2-40B4-BE49-F238E27FC236}">
                <a16:creationId xmlns:a16="http://schemas.microsoft.com/office/drawing/2014/main" id="{A522AC37-2BE3-4ECF-A007-1DE6CB354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94387" y="266591"/>
            <a:ext cx="6857996" cy="6324809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AC8F7F-D35D-4520-8F56-4EFA77C73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7C587A-B291-49B1-BE30-198570DDA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6C1D58-93FC-4B49-9F8B-2262E08D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965ED9-2FC3-4180-9CAC-D7DF1C7BE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16CA23-FA2C-4A44-A67C-FC147A71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C391CF-E782-40EA-B1EB-05ADC774C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322665-68EB-45B5-A6DE-2869B30F1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B7FA59-83C4-4952-AF38-C1FC950E9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5D6D3A-DE20-486C-BBBF-F9B0E4D8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8B1D81-CEF1-437F-8252-036661CB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B0312A-9358-4743-961A-6F77AEB5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2485F-0EE1-4595-A972-16A13E919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02D844-6E4F-483E-8E2E-9006EA180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766E6-D2D6-447C-B1DC-B7F7C381F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9BBD00C-7AB2-445E-B7DA-98CC7CAF3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177E1C-6580-456C-AAAE-89D422A2C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85538F-9888-4E68-A9F3-DBB136C0F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9B624F-F9D8-43BB-A468-08331D66C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0E66F4-AE52-4D19-AF99-540F0CCFD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ADC852-407F-4870-9F7B-A6004FE77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9CC738-B12D-4154-A4EA-81D4576B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A84F5-CD6A-4287-A9C1-EED0E65CA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F4EFD5-6D1E-4865-83BA-0F116DF06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A8CE11-5C23-4CA3-8D8E-9E094566D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D41DA6-2047-4BB5-8469-509E240E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ACD460-E6E2-4C46-A780-095B52D1B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36364A-122E-43B1-B2B8-F00D83E5D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9A63098-DBC2-4C59-9D33-809ECCA6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8F309E4-ACE9-4428-8DDA-20E0F1A1B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39F177F-07E3-45BF-85B1-21E231DCC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EC3277-85FC-401E-80E3-B64B9808D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2">
              <a:extLst>
                <a:ext uri="{FF2B5EF4-FFF2-40B4-BE49-F238E27FC236}">
                  <a16:creationId xmlns:a16="http://schemas.microsoft.com/office/drawing/2014/main" id="{59A24ED6-70A5-4DC0-A213-5385E5841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69F0804E-F8DE-40E7-90F4-68B63813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8924" y="313767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D5173B-8090-D750-A8B2-232CEAC5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07" y="330785"/>
            <a:ext cx="5661595" cy="828528"/>
          </a:xfrm>
        </p:spPr>
        <p:txBody>
          <a:bodyPr anchor="ctr">
            <a:normAutofit/>
          </a:bodyPr>
          <a:lstStyle/>
          <a:p>
            <a:r>
              <a:rPr lang="hu-HU" sz="4800" i="1" dirty="0">
                <a:latin typeface="Comic Sans MS" panose="030F0702030302020204" pitchFamily="66" charset="0"/>
              </a:rPr>
              <a:t>Munkássága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0AFA4A-18E3-7AC6-EF53-329DF7A4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1" y="713048"/>
            <a:ext cx="5004425" cy="544953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Férje a testvérével együtt feltalált egy szerkezetet, amivel kicsi elektromos áramot is lehetett mérni.</a:t>
            </a:r>
          </a:p>
          <a:p>
            <a:r>
              <a:rPr lang="hu-HU" dirty="0"/>
              <a:t>Az elektrométer használata közben Marie felfedezte, hogy az </a:t>
            </a:r>
            <a:r>
              <a:rPr lang="hu-HU" b="1" dirty="0"/>
              <a:t>uránsugárzás</a:t>
            </a:r>
            <a:r>
              <a:rPr lang="hu-HU" dirty="0"/>
              <a:t> elektromos áramvezetést okoz.</a:t>
            </a:r>
          </a:p>
          <a:p>
            <a:r>
              <a:rPr lang="hu-HU" dirty="0"/>
              <a:t>Felfedezésének első eredménye: az urán aktivitása a jelenlévő urán mennyiségétől függ. </a:t>
            </a:r>
          </a:p>
          <a:p>
            <a:r>
              <a:rPr lang="hu-HU" dirty="0"/>
              <a:t>Kimutatta: a sugárzás nem a molekulák egymásra hatásának eredménye, hanem magukból az atomokból erednek. </a:t>
            </a:r>
          </a:p>
          <a:p>
            <a:r>
              <a:rPr lang="hu-HU" dirty="0"/>
              <a:t>Tudományos szempontból nézve, ez volt Curie legfontosabb </a:t>
            </a:r>
            <a:r>
              <a:rPr lang="hu-HU" b="1" dirty="0"/>
              <a:t>egyéni munkája</a:t>
            </a:r>
            <a:r>
              <a:rPr lang="hu-HU" dirty="0"/>
              <a:t>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20909F4-3BB2-96B3-A2DE-98AAF547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4" y="1702188"/>
            <a:ext cx="4381811" cy="40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FA6C24A2-DA77-ED86-AA36-46CFAC676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r="34057" b="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FD5173B-8090-D750-A8B2-232CEAC5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92" y="797560"/>
            <a:ext cx="4634836" cy="692406"/>
          </a:xfrm>
        </p:spPr>
        <p:txBody>
          <a:bodyPr>
            <a:normAutofit fontScale="90000"/>
          </a:bodyPr>
          <a:lstStyle/>
          <a:p>
            <a:r>
              <a:rPr lang="hu-HU" sz="4900" i="1" dirty="0">
                <a:latin typeface="Comic Sans MS" panose="030F0702030302020204" pitchFamily="66" charset="0"/>
              </a:rPr>
              <a:t>Munkássága</a:t>
            </a:r>
            <a:r>
              <a:rPr lang="hu-HU" i="1" dirty="0">
                <a:latin typeface="Comic Sans MS" panose="030F0702030302020204" pitchFamily="66" charset="0"/>
              </a:rPr>
              <a:t>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0AFA4A-18E3-7AC6-EF53-329DF7A4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972070"/>
            <a:ext cx="4927425" cy="41599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v"/>
            </a:pPr>
            <a:r>
              <a:rPr lang="hu-HU" dirty="0"/>
              <a:t>1898 július: Pierre és Marie együtt adtak ki egy tanulmányt egy általuk újonnan felfedezett elemről. 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v"/>
            </a:pPr>
            <a:r>
              <a:rPr lang="hu-HU" dirty="0"/>
              <a:t>Marie hazája tiszteletére </a:t>
            </a:r>
            <a:r>
              <a:rPr lang="hu-HU" b="1" dirty="0"/>
              <a:t>polónium</a:t>
            </a:r>
            <a:r>
              <a:rPr lang="hu-HU" dirty="0"/>
              <a:t>nak nevezték el. 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v"/>
            </a:pPr>
            <a:r>
              <a:rPr lang="hu-HU" dirty="0"/>
              <a:t>1898 decemberében egy másik elem, a </a:t>
            </a:r>
            <a:r>
              <a:rPr lang="hu-HU" b="1" dirty="0"/>
              <a:t>rádium</a:t>
            </a:r>
            <a:r>
              <a:rPr lang="hu-HU" dirty="0"/>
              <a:t> felfedezését is publikálták, amely nevét erős radioaktivitása miatt kapta.</a:t>
            </a:r>
          </a:p>
        </p:txBody>
      </p:sp>
    </p:spTree>
    <p:extLst>
      <p:ext uri="{BB962C8B-B14F-4D97-AF65-F5344CB8AC3E}">
        <p14:creationId xmlns:p14="http://schemas.microsoft.com/office/powerpoint/2010/main" val="355364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4" name="Rectangle 333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7A2371D-E95E-4E2E-ABB9-D6409A53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20814C69-0E8C-49A3-8452-971CA8350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1E24DB3-D306-4D9D-AD7B-F535197C0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A1B06E0-67DD-4302-8D19-639196972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FBD0468-E45E-4063-8C2D-BB5557741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842838F-C61E-4F82-8E97-8A10316F4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0D2F4E59-35DF-48ED-8513-D9C995716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52710FE-BF9F-4ADD-82DE-7AF0AB1F5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9B014AE-E9E4-4054-BE0F-1BC2F089B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7DEA021B-C8B0-48F9-B1CB-A8C2E1B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49EAB92-8EB1-450F-9DC7-CAFA5FDA9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0A1EBB7-483A-419C-B619-AA3C9184C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1469A02-6DCF-4CBC-8B1F-E0B48A98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6D0931D-7905-4655-B3A8-BD385587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9BF31427-7414-48AC-A250-D356CBC4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5C8C5AE1-943C-444C-BEEB-756028247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1751FEB-FFE8-484E-AF44-58FB0C2F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23BEB40B-97E7-4435-BAE6-0BAC8689D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719CDDE6-0CB4-4518-936D-351D7114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95CD8E96-63B2-4A76-9FA4-FD574945D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BA06729F-61CD-43D7-900D-23C5CF828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A936353-A06F-4862-B713-D8761651C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8CB75089-81A0-414F-880B-613FBC71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1984B25A-77CE-42BE-8D5D-3E56ADB36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2C0E8CB-51AD-4D39-860D-95F98206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27B6EA0-1EC1-4EFC-A024-326C5FB6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3A37A491-22B7-497B-B872-FDB00072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35725797-7F94-4684-9B61-BE629666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6504F75D-D3A8-44BD-970F-4F37060BB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308E41E9-3A9D-4D8E-AF15-A6369C26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52194DC5-C581-452C-B403-012A01F8A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C414A6B-23ED-46F4-982A-69E5E537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4CB47DB7-904B-416E-8C82-41DA194E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kesztyű látható&#10;&#10;Automatikusan generált leírás">
            <a:extLst>
              <a:ext uri="{FF2B5EF4-FFF2-40B4-BE49-F238E27FC236}">
                <a16:creationId xmlns:a16="http://schemas.microsoft.com/office/drawing/2014/main" id="{51165EFD-A347-0FBE-0EC5-FD239DAD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 r="-1" b="5476"/>
          <a:stretch/>
        </p:blipFill>
        <p:spPr>
          <a:xfrm>
            <a:off x="-41781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0" name="Cím 1">
            <a:extLst>
              <a:ext uri="{FF2B5EF4-FFF2-40B4-BE49-F238E27FC236}">
                <a16:creationId xmlns:a16="http://schemas.microsoft.com/office/drawing/2014/main" id="{2281E10D-05B0-E9F7-6328-3130683D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88" y="566672"/>
            <a:ext cx="9954531" cy="67209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FFFFFF"/>
                </a:solidFill>
              </a:rPr>
              <a:t>Elért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eredmények</a:t>
            </a:r>
            <a:r>
              <a:rPr lang="en-US" b="1" dirty="0">
                <a:solidFill>
                  <a:srgbClr val="FFFFFF"/>
                </a:solidFill>
              </a:rPr>
              <a:t> – </a:t>
            </a:r>
            <a:r>
              <a:rPr lang="en-US" i="1" dirty="0" err="1">
                <a:solidFill>
                  <a:srgbClr val="FFFFFF"/>
                </a:solidFill>
              </a:rPr>
              <a:t>díjak</a:t>
            </a:r>
            <a:r>
              <a:rPr lang="hu-HU" i="1" dirty="0">
                <a:solidFill>
                  <a:srgbClr val="FFFFFF"/>
                </a:solidFill>
              </a:rPr>
              <a:t>,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elismerések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331" name="Content Placeholder 330">
            <a:extLst>
              <a:ext uri="{FF2B5EF4-FFF2-40B4-BE49-F238E27FC236}">
                <a16:creationId xmlns:a16="http://schemas.microsoft.com/office/drawing/2014/main" id="{0308FCBF-58CD-9324-6E3F-1773AE08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01" y="1800354"/>
            <a:ext cx="8716923" cy="3822452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solidFill>
                  <a:srgbClr val="FFFFFF"/>
                </a:solidFill>
              </a:rPr>
              <a:t>1903: m</a:t>
            </a:r>
            <a:r>
              <a:rPr lang="en-US" b="1" dirty="0" err="1">
                <a:solidFill>
                  <a:srgbClr val="FFFFFF"/>
                </a:solidFill>
              </a:rPr>
              <a:t>egosztva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hu-HU" b="1" dirty="0">
                <a:solidFill>
                  <a:srgbClr val="FFFFFF"/>
                </a:solidFill>
              </a:rPr>
              <a:t>F</a:t>
            </a:r>
            <a:r>
              <a:rPr lang="en-US" b="1" dirty="0" err="1">
                <a:solidFill>
                  <a:srgbClr val="FFFFFF"/>
                </a:solidFill>
              </a:rPr>
              <a:t>izikai</a:t>
            </a:r>
            <a:r>
              <a:rPr lang="en-US" b="1" dirty="0">
                <a:solidFill>
                  <a:srgbClr val="FFFFFF"/>
                </a:solidFill>
              </a:rPr>
              <a:t> Nobel-</a:t>
            </a:r>
            <a:r>
              <a:rPr lang="en-US" b="1" dirty="0" err="1">
                <a:solidFill>
                  <a:srgbClr val="FFFFFF"/>
                </a:solidFill>
              </a:rPr>
              <a:t>díj</a:t>
            </a:r>
            <a:endParaRPr lang="hu-HU" b="1" dirty="0">
              <a:solidFill>
                <a:srgbClr val="FFFFFF"/>
              </a:solidFill>
            </a:endParaRPr>
          </a:p>
          <a:p>
            <a:pPr algn="just"/>
            <a:r>
              <a:rPr lang="hu-HU" b="1" dirty="0">
                <a:solidFill>
                  <a:srgbClr val="FFFFFF"/>
                </a:solidFill>
              </a:rPr>
              <a:t>1903: Davy-érem</a:t>
            </a:r>
          </a:p>
          <a:p>
            <a:pPr algn="just"/>
            <a:r>
              <a:rPr lang="hu-HU" b="1" dirty="0">
                <a:solidFill>
                  <a:srgbClr val="FFFFFF"/>
                </a:solidFill>
              </a:rPr>
              <a:t>1904: </a:t>
            </a:r>
            <a:r>
              <a:rPr lang="hu-HU" b="1" dirty="0" err="1">
                <a:solidFill>
                  <a:srgbClr val="FFFFFF"/>
                </a:solidFill>
              </a:rPr>
              <a:t>Mateucci</a:t>
            </a:r>
            <a:r>
              <a:rPr lang="hu-HU" b="1" dirty="0">
                <a:solidFill>
                  <a:srgbClr val="FFFFFF"/>
                </a:solidFill>
              </a:rPr>
              <a:t>-érem</a:t>
            </a:r>
          </a:p>
          <a:p>
            <a:pPr algn="just"/>
            <a:r>
              <a:rPr lang="hu-HU" b="1" dirty="0">
                <a:solidFill>
                  <a:srgbClr val="FFFFFF"/>
                </a:solidFill>
              </a:rPr>
              <a:t>1911: Kémiai Nobel-díj</a:t>
            </a:r>
          </a:p>
          <a:p>
            <a:pPr algn="just"/>
            <a:r>
              <a:rPr lang="hu-HU" b="1" dirty="0">
                <a:solidFill>
                  <a:srgbClr val="FFFFFF"/>
                </a:solidFill>
              </a:rPr>
              <a:t>Párizsi és a varsói Curie Intézet alapítója.</a:t>
            </a:r>
          </a:p>
          <a:p>
            <a:pPr algn="just"/>
            <a:r>
              <a:rPr lang="hu-HU" b="1" dirty="0">
                <a:solidFill>
                  <a:srgbClr val="FFFFFF"/>
                </a:solidFill>
              </a:rPr>
              <a:t>Személyes vezetése alatt kísérletek folytatása, melyekben a világon először vették vizsgálat alá a </a:t>
            </a:r>
            <a:r>
              <a:rPr lang="hu-HU" b="1" dirty="0" err="1">
                <a:solidFill>
                  <a:srgbClr val="FFFFFF"/>
                </a:solidFill>
              </a:rPr>
              <a:t>neoplazma</a:t>
            </a:r>
            <a:r>
              <a:rPr lang="hu-HU" b="1" dirty="0">
                <a:solidFill>
                  <a:srgbClr val="FFFFFF"/>
                </a:solidFill>
              </a:rPr>
              <a:t> (rákos sejtek) radioaktív izotópokkal való kezelhetőségét.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2FD622D-988E-4643-87EB-6197BAB5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017DA54-DDDC-44E6-8AC4-7FDC000A2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2E709A-9270-42A6-8B58-D1F149D2D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D07979B-226B-4F37-B9F9-DAAAFCF18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1923EF-C2E0-4CB2-A37D-56251914B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81FC8C6-CA0F-414F-B5D8-A22C3BA1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D0A1778-5358-4A84-AFC7-F5FE52170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CA575A-2DD5-4400-A8EB-CA087B366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FE83E2-842D-4DB0-879B-0AAE74E88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C65B4D5-97A8-4B99-95F1-A8ABACD57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99C1AEC-921E-4B21-AB7C-3B314FAF8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BC6C036-973A-4049-A3ED-DBE599BF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33D27E-05C8-4261-BFB0-C54343814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810A5DC-6FA9-4464-B677-A8EE7C06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4C342D-588F-4B7E-8911-5079C1E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B43446F-FEE4-48A6-B092-FCA67607A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37AAF31-1287-4F06-82C2-152B97CE4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B0E018F-0A4A-4940-A9C5-2F7537878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D144D6-982B-4822-9C5F-D588A3CF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969311-3C7A-46EE-9348-6B4336641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FECC74-E0E3-4128-8632-2FA994140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D280A9-4057-47B5-A9AE-7AF211431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DAC388-396D-47BE-A84F-13F905DE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BC423F5-785F-4726-A136-AFB50AA1E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D18134-78BA-4375-8130-1036457BC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EC74D1-2591-4C00-AADF-5CCDAA556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7C355CE-3A38-42CE-B108-F859C995E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38FD71-CBEE-4752-81BF-145F91BAE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0C40E9D-9C2D-478A-8BD0-FC1623D55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800592A-3AD4-4CB7-A596-B160E835B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4DF9447-BDCC-4AD3-BD3F-6203D64B1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8BF451A-8BE3-4DAE-9731-362B5D5E3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lowchart: Document 84">
            <a:extLst>
              <a:ext uri="{FF2B5EF4-FFF2-40B4-BE49-F238E27FC236}">
                <a16:creationId xmlns:a16="http://schemas.microsoft.com/office/drawing/2014/main" id="{B135F0A9-346D-45D8-9316-99A6C777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9A07EA8-6830-7DA5-1D4D-91524666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 r="2" b="16457"/>
          <a:stretch/>
        </p:blipFill>
        <p:spPr>
          <a:xfrm>
            <a:off x="-6331" y="-14856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EC9051F-9342-7E41-E0B7-491A19C5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76" y="162323"/>
            <a:ext cx="4775001" cy="879424"/>
          </a:xfrm>
        </p:spPr>
        <p:txBody>
          <a:bodyPr>
            <a:normAutofit/>
          </a:bodyPr>
          <a:lstStyle/>
          <a:p>
            <a:r>
              <a:rPr lang="hu-HU" b="1" i="1" dirty="0">
                <a:solidFill>
                  <a:srgbClr val="FFFFFF"/>
                </a:solidFill>
              </a:rPr>
              <a:t>Záró gondolatok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8B1E12-3BDD-AB6C-C505-6E0D1DA9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30" y="1342576"/>
            <a:ext cx="10624805" cy="30004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Halálát a káros hatású, </a:t>
            </a:r>
            <a:r>
              <a:rPr lang="hu-HU" b="1" dirty="0">
                <a:solidFill>
                  <a:srgbClr val="FFFFFF"/>
                </a:solidFill>
              </a:rPr>
              <a:t>ionizáló sugárzás </a:t>
            </a:r>
            <a:r>
              <a:rPr lang="hu-HU" dirty="0">
                <a:solidFill>
                  <a:srgbClr val="FFFFFF"/>
                </a:solidFill>
              </a:rPr>
              <a:t>okozta. 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Laboratóriuma a párizsi </a:t>
            </a:r>
            <a:r>
              <a:rPr lang="hu-HU" b="1" dirty="0">
                <a:solidFill>
                  <a:srgbClr val="FFFFFF"/>
                </a:solidFill>
              </a:rPr>
              <a:t>Curie Múzeum</a:t>
            </a:r>
            <a:r>
              <a:rPr lang="hu-HU" dirty="0">
                <a:solidFill>
                  <a:srgbClr val="FFFFFF"/>
                </a:solidFill>
              </a:rPr>
              <a:t>ban látható. 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Az 1890-es évekből származó írásait egy ólommal kibélelt dobozban tartják, veszélyes radioaktív sugárzásuk miatt.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1936-ban leplezték le Marie Curie-nek a varsói Curie Intézet előtt álló </a:t>
            </a:r>
            <a:r>
              <a:rPr lang="hu-HU" b="1" dirty="0">
                <a:solidFill>
                  <a:srgbClr val="FFFFFF"/>
                </a:solidFill>
              </a:rPr>
              <a:t>szobrát</a:t>
            </a:r>
            <a:r>
              <a:rPr lang="hu-HU" dirty="0">
                <a:solidFill>
                  <a:srgbClr val="FFFFFF"/>
                </a:solidFill>
              </a:rPr>
              <a:t>. 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1967-ben tiszteletére </a:t>
            </a:r>
            <a:r>
              <a:rPr lang="hu-HU" b="1" dirty="0">
                <a:solidFill>
                  <a:srgbClr val="FFFFFF"/>
                </a:solidFill>
              </a:rPr>
              <a:t>múzeum</a:t>
            </a:r>
            <a:r>
              <a:rPr lang="hu-HU" dirty="0">
                <a:solidFill>
                  <a:srgbClr val="FFFFFF"/>
                </a:solidFill>
              </a:rPr>
              <a:t>ot rendeztek be Varsó Újvárosában.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A Curie házaspár iránti tiszteletből nevezték el a radioaktivitás egységét </a:t>
            </a:r>
            <a:r>
              <a:rPr lang="hu-HU" dirty="0" err="1">
                <a:solidFill>
                  <a:srgbClr val="FFFFFF"/>
                </a:solidFill>
              </a:rPr>
              <a:t>curie-nek</a:t>
            </a:r>
            <a:r>
              <a:rPr lang="hu-HU" dirty="0">
                <a:solidFill>
                  <a:srgbClr val="FFFFFF"/>
                </a:solidFill>
              </a:rPr>
              <a:t>, (</a:t>
            </a:r>
            <a:r>
              <a:rPr lang="hu-HU" dirty="0" err="1">
                <a:solidFill>
                  <a:srgbClr val="FFFFFF"/>
                </a:solidFill>
              </a:rPr>
              <a:t>Ci</a:t>
            </a:r>
            <a:r>
              <a:rPr lang="hu-HU" dirty="0">
                <a:solidFill>
                  <a:srgbClr val="FFFFFF"/>
                </a:solidFill>
              </a:rPr>
              <a:t>); és a </a:t>
            </a:r>
            <a:r>
              <a:rPr lang="hu-HU" b="1" dirty="0">
                <a:solidFill>
                  <a:srgbClr val="FFFFFF"/>
                </a:solidFill>
              </a:rPr>
              <a:t>kűrium</a:t>
            </a:r>
            <a:r>
              <a:rPr lang="hu-HU" dirty="0">
                <a:solidFill>
                  <a:srgbClr val="FFFFFF"/>
                </a:solidFill>
              </a:rPr>
              <a:t> nevű elemet is (atomszáma 96). Pierre és Marie Curie után három radioaktív ásványt neveztek el: </a:t>
            </a:r>
            <a:r>
              <a:rPr lang="hu-HU" b="1" dirty="0" err="1">
                <a:solidFill>
                  <a:srgbClr val="FFFFFF"/>
                </a:solidFill>
              </a:rPr>
              <a:t>curit</a:t>
            </a:r>
            <a:r>
              <a:rPr lang="hu-HU" b="1" dirty="0">
                <a:solidFill>
                  <a:srgbClr val="FFFFFF"/>
                </a:solidFill>
              </a:rPr>
              <a:t>, </a:t>
            </a:r>
            <a:r>
              <a:rPr lang="hu-HU" b="1" dirty="0" err="1">
                <a:solidFill>
                  <a:srgbClr val="FFFFFF"/>
                </a:solidFill>
              </a:rPr>
              <a:t>sklodowskit</a:t>
            </a:r>
            <a:r>
              <a:rPr lang="hu-HU" b="1" dirty="0">
                <a:solidFill>
                  <a:srgbClr val="FFFFFF"/>
                </a:solidFill>
              </a:rPr>
              <a:t>, és </a:t>
            </a:r>
            <a:r>
              <a:rPr lang="hu-HU" b="1" dirty="0" err="1">
                <a:solidFill>
                  <a:srgbClr val="FFFFFF"/>
                </a:solidFill>
              </a:rPr>
              <a:t>kuprosklodowskit</a:t>
            </a:r>
            <a:r>
              <a:rPr lang="hu-HU" dirty="0">
                <a:solidFill>
                  <a:srgbClr val="FFFFFF"/>
                </a:solidFill>
              </a:rPr>
              <a:t>.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Két intézményt is neveztek el róla: </a:t>
            </a:r>
            <a:r>
              <a:rPr lang="hu-HU" b="1" dirty="0" err="1">
                <a:solidFill>
                  <a:srgbClr val="FFFFFF"/>
                </a:solidFill>
              </a:rPr>
              <a:t>Lublinban</a:t>
            </a:r>
            <a:r>
              <a:rPr lang="hu-HU" b="1" dirty="0">
                <a:solidFill>
                  <a:srgbClr val="FFFFFF"/>
                </a:solidFill>
              </a:rPr>
              <a:t> a Maria Curie-</a:t>
            </a:r>
            <a:r>
              <a:rPr lang="hu-HU" b="1" dirty="0" err="1">
                <a:solidFill>
                  <a:srgbClr val="FFFFFF"/>
                </a:solidFill>
              </a:rPr>
              <a:t>Skłodowska</a:t>
            </a:r>
            <a:r>
              <a:rPr lang="hu-HU" b="1" dirty="0">
                <a:solidFill>
                  <a:srgbClr val="FFFFFF"/>
                </a:solidFill>
              </a:rPr>
              <a:t> Egyetem</a:t>
            </a:r>
            <a:r>
              <a:rPr lang="hu-HU" dirty="0">
                <a:solidFill>
                  <a:srgbClr val="FFFFFF"/>
                </a:solidFill>
              </a:rPr>
              <a:t>, Varsóban a </a:t>
            </a:r>
            <a:r>
              <a:rPr lang="hu-HU" b="1" dirty="0">
                <a:solidFill>
                  <a:srgbClr val="FFFFFF"/>
                </a:solidFill>
              </a:rPr>
              <a:t>Maria </a:t>
            </a:r>
            <a:r>
              <a:rPr lang="hu-HU" b="1" dirty="0" err="1">
                <a:solidFill>
                  <a:srgbClr val="FFFFFF"/>
                </a:solidFill>
              </a:rPr>
              <a:t>Skłodowska</a:t>
            </a:r>
            <a:r>
              <a:rPr lang="hu-HU" b="1" dirty="0">
                <a:solidFill>
                  <a:srgbClr val="FFFFFF"/>
                </a:solidFill>
              </a:rPr>
              <a:t>–Curie Rákkutató Intézet </a:t>
            </a:r>
            <a:r>
              <a:rPr lang="hu-HU" dirty="0">
                <a:solidFill>
                  <a:srgbClr val="FFFFFF"/>
                </a:solidFill>
              </a:rPr>
              <a:t>viseli nevét.</a:t>
            </a:r>
          </a:p>
        </p:txBody>
      </p:sp>
    </p:spTree>
    <p:extLst>
      <p:ext uri="{BB962C8B-B14F-4D97-AF65-F5344CB8AC3E}">
        <p14:creationId xmlns:p14="http://schemas.microsoft.com/office/powerpoint/2010/main" val="195993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ight Triangle 46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 descr="A képen személy, férfi látható">
            <a:extLst>
              <a:ext uri="{FF2B5EF4-FFF2-40B4-BE49-F238E27FC236}">
                <a16:creationId xmlns:a16="http://schemas.microsoft.com/office/drawing/2014/main" id="{310A2977-5EAB-7A42-AB8B-B062F3AB1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r="34080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C7F3E52-8F9F-D8DE-CD05-65012258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76" y="279432"/>
            <a:ext cx="5207081" cy="695927"/>
          </a:xfrm>
        </p:spPr>
        <p:txBody>
          <a:bodyPr>
            <a:noAutofit/>
          </a:bodyPr>
          <a:lstStyle/>
          <a:p>
            <a:r>
              <a:rPr lang="hu-HU" b="1" dirty="0"/>
              <a:t>Miért Marie Curie?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25B8F5-00A3-8EA8-17E2-65D626AA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19" y="1429189"/>
            <a:ext cx="5899303" cy="493096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800" dirty="0"/>
              <a:t>Azért választottam Marie Curie-t, mert sok ember életét mentette meg munkája által.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800" dirty="0"/>
              <a:t>Erős volt és kitartó, ami minden nő számára példa értékű lehet.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sz="2800" dirty="0"/>
              <a:t> Érdekesnek találtam az életét és a kutatásait.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84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41488DC-1D01-E364-BCF7-03609494C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BAF4B56-7C30-934D-FAEC-554F8D8F056E}"/>
              </a:ext>
            </a:extLst>
          </p:cNvPr>
          <p:cNvSpPr txBox="1"/>
          <p:nvPr/>
        </p:nvSpPr>
        <p:spPr>
          <a:xfrm>
            <a:off x="2926080" y="5953760"/>
            <a:ext cx="728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255754441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41242D"/>
      </a:dk2>
      <a:lt2>
        <a:srgbClr val="E2E5E8"/>
      </a:lt2>
      <a:accent1>
        <a:srgbClr val="B99C7D"/>
      </a:accent1>
      <a:accent2>
        <a:srgbClr val="BA857F"/>
      </a:accent2>
      <a:accent3>
        <a:srgbClr val="C492A2"/>
      </a:accent3>
      <a:accent4>
        <a:srgbClr val="BA7FAA"/>
      </a:accent4>
      <a:accent5>
        <a:srgbClr val="BE94C5"/>
      </a:accent5>
      <a:accent6>
        <a:srgbClr val="987FBA"/>
      </a:accent6>
      <a:hlink>
        <a:srgbClr val="6184A9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3B067B633DDE4C99FB763E46DEDB79" ma:contentTypeVersion="19" ma:contentTypeDescription="Új dokumentum létrehozása." ma:contentTypeScope="" ma:versionID="774cc6a211e66dccbaa71d489500da45">
  <xsd:schema xmlns:xsd="http://www.w3.org/2001/XMLSchema" xmlns:xs="http://www.w3.org/2001/XMLSchema" xmlns:p="http://schemas.microsoft.com/office/2006/metadata/properties" xmlns:ns2="f2fd8ec2-9965-4f1d-b0c5-83978da566b6" xmlns:ns3="315d542f-f6bf-4b39-80fb-d257cf630928" targetNamespace="http://schemas.microsoft.com/office/2006/metadata/properties" ma:root="true" ma:fieldsID="a0999dc35cbd3eb8ea2c1798806bd8af" ns2:_="" ns3:_="">
    <xsd:import namespace="f2fd8ec2-9965-4f1d-b0c5-83978da566b6"/>
    <xsd:import namespace="315d542f-f6bf-4b39-80fb-d257cf6309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8ec2-9965-4f1d-b0c5-83978da566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Megosztási tipp kivonata" ma:internalName="SharingHintHash" ma:readOnly="true">
      <xsd:simpleType>
        <xsd:restriction base="dms:Text"/>
      </xsd:simpleType>
    </xsd:element>
    <xsd:element name="SharedWithDetails" ma:index="1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Utoljára megosztva felhasználók szerint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Utoljára megosztva időpontok szerint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7993d33-3da4-4be5-8607-70166e3a2947}" ma:internalName="TaxCatchAll" ma:showField="CatchAllData" ma:web="f2fd8ec2-9965-4f1d-b0c5-83978da56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d542f-f6bf-4b39-80fb-d257cf630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épcímkék" ma:readOnly="false" ma:fieldId="{5cf76f15-5ced-4ddc-b409-7134ff3c332f}" ma:taxonomyMulti="true" ma:sspId="52985429-b030-4b80-825d-d48b8c741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d8ec2-9965-4f1d-b0c5-83978da566b6" xsi:nil="true"/>
    <lcf76f155ced4ddcb4097134ff3c332f xmlns="315d542f-f6bf-4b39-80fb-d257cf6309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CB79E4-A13A-403A-B3E1-61C06201EA11}"/>
</file>

<file path=customXml/itemProps2.xml><?xml version="1.0" encoding="utf-8"?>
<ds:datastoreItem xmlns:ds="http://schemas.openxmlformats.org/officeDocument/2006/customXml" ds:itemID="{D725A1E4-3A6D-4C57-A618-4192DFDB14C3}"/>
</file>

<file path=customXml/itemProps3.xml><?xml version="1.0" encoding="utf-8"?>
<ds:datastoreItem xmlns:ds="http://schemas.openxmlformats.org/officeDocument/2006/customXml" ds:itemID="{A6CA1492-A5BC-462E-86CD-D0A27D2630AB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531</Words>
  <Application>Microsoft Office PowerPoint</Application>
  <PresentationFormat>Szélesvásznú</PresentationFormat>
  <Paragraphs>55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Comic Sans MS</vt:lpstr>
      <vt:lpstr>Grandview</vt:lpstr>
      <vt:lpstr>Wingdings</vt:lpstr>
      <vt:lpstr>CosineVTI</vt:lpstr>
      <vt:lpstr>Marie Curie</vt:lpstr>
      <vt:lpstr>Életút I. – életrajzi adatok</vt:lpstr>
      <vt:lpstr>Életút II. – életrajzi adatok</vt:lpstr>
      <vt:lpstr>Munkássága I.</vt:lpstr>
      <vt:lpstr>Munkássága II.</vt:lpstr>
      <vt:lpstr>Elért eredmények – díjak, elismerések</vt:lpstr>
      <vt:lpstr>Záró gondolatok</vt:lpstr>
      <vt:lpstr>Miért Marie Curie?</vt:lpstr>
      <vt:lpstr>PowerPoint-bemutató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Curie</dc:title>
  <dc:creator>Enikő Nagy</dc:creator>
  <cp:lastModifiedBy>Enikő Nagy</cp:lastModifiedBy>
  <cp:revision>1</cp:revision>
  <dcterms:created xsi:type="dcterms:W3CDTF">2022-08-24T16:42:47Z</dcterms:created>
  <dcterms:modified xsi:type="dcterms:W3CDTF">2022-08-24T19:20:49Z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0x010100423B067B633DDE4C99FB763E46DEDB79</vt:lpwstr>
  </property>
</Properties>
</file>